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Robot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E9C057F-24A2-4713-9190-54C67BEA5479}">
  <a:tblStyle styleId="{AE9C057F-24A2-4713-9190-54C67BEA547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bold.fntdata"/><Relationship Id="rId21" Type="http://schemas.openxmlformats.org/officeDocument/2006/relationships/slide" Target="slides/slide15.xml"/><Relationship Id="rId65" Type="http://schemas.openxmlformats.org/officeDocument/2006/relationships/font" Target="fonts/Roboto-regular.fntdata"/><Relationship Id="rId24" Type="http://schemas.openxmlformats.org/officeDocument/2006/relationships/slide" Target="slides/slide18.xml"/><Relationship Id="rId68" Type="http://schemas.openxmlformats.org/officeDocument/2006/relationships/font" Target="fonts/Roboto-boldItalic.fntdata"/><Relationship Id="rId23" Type="http://schemas.openxmlformats.org/officeDocument/2006/relationships/slide" Target="slides/slide17.xml"/><Relationship Id="rId67" Type="http://schemas.openxmlformats.org/officeDocument/2006/relationships/font" Target="fonts/Roboto-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e3f5d27b4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e3f5d27b4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e3f5d27b4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e3f5d27b4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e3f5d27b4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e3f5d27b4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e3f5d27b4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e3f5d27b4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e3f5d27b4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e3f5d27b4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d06ee3b45_1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d06ee3b45_1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d06ee3b45_1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d06ee3b45_1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d06ee3b45_1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d06ee3b45_1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d06ee3b45_1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d06ee3b45_1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d06ee3b45_1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d06ee3b45_1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5d06ee3b4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5d06ee3b4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e3f5d27b4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e3f5d27b4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e3f5d27b4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e3f5d27b4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e3f5d27b4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e3f5d27b4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e440f6c6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e440f6c6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e440f6c6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e440f6c6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e440f6c6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e440f6c6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e440f6c6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e440f6c6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e440f6c6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e440f6c6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e440f6c62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e440f6c62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e440f6c6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e440f6c6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d06ee3b45_1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d06ee3b45_1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e440f6c62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e440f6c62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e440f6c62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e440f6c62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e440f6c62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e440f6c62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e440f6c62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e440f6c62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e440f6c62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e440f6c62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e3f5d27b4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e3f5d27b4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e46b7b52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e46b7b52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e40932cc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e40932cc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e40932cc3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e40932cc3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e40932cc3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e40932cc3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d06ee3b45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d06ee3b45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e46b7b52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e46b7b52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e40932cc3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e40932cc3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e40932cc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e40932cc3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e3f5d27b4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e3f5d27b4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e40932cc3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e40932cc3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e40932cc3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e40932cc3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e3f5d27b4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e3f5d27b4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e440f6c62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e440f6c6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e440f6c62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e440f6c62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e3f5d27b4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e3f5d27b4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d06ee3b4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d06ee3b4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e440f6c62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5e440f6c62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e3f5d27b4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e3f5d27b4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5e440f6c62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e440f6c62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e440f6c62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e440f6c62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e440f6c62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e440f6c62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e440f6c62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e440f6c62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5d42a991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5d42a991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22b87c494297c72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2b87c494297c72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5d06ee3b45_2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5d06ee3b45_2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d06ee3b45_1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d06ee3b45_1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e3f5d27b4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e3f5d27b4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e3f5d27b4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e3f5d27b4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e440f6c62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e440f6c62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www.ieeeorg.com" TargetMode="External"/><Relationship Id="rId4" Type="http://schemas.openxmlformats.org/officeDocument/2006/relationships/hyperlink" Target="https://pypi.org/project/beautifulsoup4/" TargetMode="External"/><Relationship Id="rId5" Type="http://schemas.openxmlformats.org/officeDocument/2006/relationships/hyperlink" Target="https://pypi.org/project/request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ec2-34-217-84-100.us-west-2.compute.amazonaws.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neo4j.com/download/" TargetMode="External"/><Relationship Id="rId4" Type="http://schemas.openxmlformats.org/officeDocument/2006/relationships/hyperlink" Target="https://neo4j.com/developer/graph-algorithms/" TargetMode="External"/><Relationship Id="rId5" Type="http://schemas.openxmlformats.org/officeDocument/2006/relationships/hyperlink" Target="https://github.com/neo4j-contrib/neo4j-apoc-procedures/" TargetMode="External"/><Relationship Id="rId6" Type="http://schemas.openxmlformats.org/officeDocument/2006/relationships/hyperlink" Target="https://github.com/graphaware/neo4j-nlp" TargetMode="External"/><Relationship Id="rId7"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0.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3.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8.png"/><Relationship Id="rId4" Type="http://schemas.openxmlformats.org/officeDocument/2006/relationships/image" Target="../media/image29.png"/><Relationship Id="rId5"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2.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4.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8.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7.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248025"/>
            <a:ext cx="8520600" cy="4624200"/>
          </a:xfrm>
          <a:prstGeom prst="rect">
            <a:avLst/>
          </a:prstGeom>
          <a:no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t>CMPE 256</a:t>
            </a:r>
            <a:endParaRPr b="1" sz="2400"/>
          </a:p>
          <a:p>
            <a:pPr indent="0" lvl="0" marL="0" rtl="0" algn="ctr">
              <a:spcBef>
                <a:spcPts val="0"/>
              </a:spcBef>
              <a:spcAft>
                <a:spcPts val="0"/>
              </a:spcAft>
              <a:buClr>
                <a:schemeClr val="dk1"/>
              </a:buClr>
              <a:buSzPts val="1100"/>
              <a:buFont typeface="Arial"/>
              <a:buNone/>
            </a:pPr>
            <a:r>
              <a:rPr b="1" lang="en" sz="2400"/>
              <a:t>Large Scale Analytics</a:t>
            </a:r>
            <a:endParaRPr b="1" sz="2400"/>
          </a:p>
          <a:p>
            <a:pPr indent="0" lvl="0" marL="0" rtl="0" algn="ctr">
              <a:spcBef>
                <a:spcPts val="0"/>
              </a:spcBef>
              <a:spcAft>
                <a:spcPts val="0"/>
              </a:spcAft>
              <a:buClr>
                <a:schemeClr val="dk1"/>
              </a:buClr>
              <a:buSzPts val="1100"/>
              <a:buFont typeface="Arial"/>
              <a:buNone/>
            </a:pPr>
            <a:r>
              <a:t/>
            </a:r>
            <a:endParaRPr sz="1400"/>
          </a:p>
          <a:p>
            <a:pPr indent="0" lvl="0" marL="0" rtl="0" algn="ctr">
              <a:spcBef>
                <a:spcPts val="0"/>
              </a:spcBef>
              <a:spcAft>
                <a:spcPts val="0"/>
              </a:spcAft>
              <a:buClr>
                <a:schemeClr val="dk1"/>
              </a:buClr>
              <a:buSzPts val="1100"/>
              <a:buFont typeface="Arial"/>
              <a:buNone/>
            </a:pPr>
            <a:r>
              <a:t/>
            </a:r>
            <a:endParaRPr sz="1400"/>
          </a:p>
          <a:p>
            <a:pPr indent="0" lvl="0" marL="0" rtl="0" algn="ctr">
              <a:spcBef>
                <a:spcPts val="0"/>
              </a:spcBef>
              <a:spcAft>
                <a:spcPts val="0"/>
              </a:spcAft>
              <a:buClr>
                <a:schemeClr val="dk1"/>
              </a:buClr>
              <a:buSzPts val="1100"/>
              <a:buFont typeface="Arial"/>
              <a:buNone/>
            </a:pPr>
            <a:r>
              <a:rPr b="1" lang="en" sz="2400"/>
              <a:t>Research Paper based recommendation</a:t>
            </a:r>
            <a:endParaRPr b="1" sz="2400"/>
          </a:p>
          <a:p>
            <a:pPr indent="0" lvl="0" marL="0" rtl="0" algn="ctr">
              <a:spcBef>
                <a:spcPts val="0"/>
              </a:spcBef>
              <a:spcAft>
                <a:spcPts val="0"/>
              </a:spcAft>
              <a:buClr>
                <a:schemeClr val="dk1"/>
              </a:buClr>
              <a:buSzPts val="1100"/>
              <a:buFont typeface="Arial"/>
              <a:buNone/>
            </a:pPr>
            <a:r>
              <a:rPr b="1" lang="en" sz="2400"/>
              <a:t>-based on Hybrid and Multi model</a:t>
            </a:r>
            <a:endParaRPr b="1" sz="2400"/>
          </a:p>
          <a:p>
            <a:pPr indent="0" lvl="0" marL="0" rtl="0" algn="ctr">
              <a:spcBef>
                <a:spcPts val="0"/>
              </a:spcBef>
              <a:spcAft>
                <a:spcPts val="0"/>
              </a:spcAft>
              <a:buClr>
                <a:schemeClr val="dk1"/>
              </a:buClr>
              <a:buSzPts val="1100"/>
              <a:buFont typeface="Arial"/>
              <a:buNone/>
            </a:pPr>
            <a:r>
              <a:t/>
            </a:r>
            <a:endParaRPr sz="1400"/>
          </a:p>
          <a:p>
            <a:pPr indent="0" lvl="0" marL="0" rtl="0" algn="ctr">
              <a:spcBef>
                <a:spcPts val="0"/>
              </a:spcBef>
              <a:spcAft>
                <a:spcPts val="0"/>
              </a:spcAft>
              <a:buClr>
                <a:schemeClr val="dk1"/>
              </a:buClr>
              <a:buSzPts val="1100"/>
              <a:buFont typeface="Arial"/>
              <a:buNone/>
            </a:pPr>
            <a:r>
              <a:rPr lang="en" sz="1800"/>
              <a:t>Presented By: Team 02</a:t>
            </a:r>
            <a:endParaRPr sz="1800"/>
          </a:p>
          <a:p>
            <a:pPr indent="0" lvl="0" marL="0" rtl="0" algn="ctr">
              <a:spcBef>
                <a:spcPts val="0"/>
              </a:spcBef>
              <a:spcAft>
                <a:spcPts val="0"/>
              </a:spcAft>
              <a:buClr>
                <a:schemeClr val="dk1"/>
              </a:buClr>
              <a:buSzPts val="1100"/>
              <a:buFont typeface="Arial"/>
              <a:buNone/>
            </a:pPr>
            <a:r>
              <a:t/>
            </a:r>
            <a:endParaRPr sz="1800"/>
          </a:p>
          <a:p>
            <a:pPr indent="0" lvl="0" marL="0" rtl="0" algn="ctr">
              <a:spcBef>
                <a:spcPts val="0"/>
              </a:spcBef>
              <a:spcAft>
                <a:spcPts val="0"/>
              </a:spcAft>
              <a:buClr>
                <a:schemeClr val="dk1"/>
              </a:buClr>
              <a:buSzPts val="1100"/>
              <a:buFont typeface="Arial"/>
              <a:buNone/>
            </a:pPr>
            <a:r>
              <a:rPr lang="en" sz="1800">
                <a:solidFill>
                  <a:srgbClr val="222222"/>
                </a:solidFill>
                <a:highlight>
                  <a:srgbClr val="FFFFFF"/>
                </a:highlight>
              </a:rPr>
              <a:t>Rama Tejaswini Thotapalli(013785681)</a:t>
            </a:r>
            <a:endParaRPr sz="1800">
              <a:solidFill>
                <a:srgbClr val="222222"/>
              </a:solidFill>
              <a:highlight>
                <a:srgbClr val="FFFFFF"/>
              </a:highlight>
            </a:endParaRPr>
          </a:p>
          <a:p>
            <a:pPr indent="0" lvl="0" marL="0" rtl="0" algn="ctr">
              <a:spcBef>
                <a:spcPts val="0"/>
              </a:spcBef>
              <a:spcAft>
                <a:spcPts val="0"/>
              </a:spcAft>
              <a:buClr>
                <a:schemeClr val="dk1"/>
              </a:buClr>
              <a:buSzPts val="1100"/>
              <a:buFont typeface="Arial"/>
              <a:buNone/>
            </a:pPr>
            <a:r>
              <a:rPr lang="en" sz="1800">
                <a:solidFill>
                  <a:srgbClr val="222222"/>
                </a:solidFill>
                <a:highlight>
                  <a:srgbClr val="FFFFFF"/>
                </a:highlight>
              </a:rPr>
              <a:t>Nithya Kuchadi (013769665)</a:t>
            </a:r>
            <a:endParaRPr sz="1800">
              <a:solidFill>
                <a:srgbClr val="222222"/>
              </a:solidFill>
              <a:highlight>
                <a:srgbClr val="FFFFFF"/>
              </a:highlight>
            </a:endParaRPr>
          </a:p>
          <a:p>
            <a:pPr indent="0" lvl="0" marL="0" rtl="0" algn="ctr">
              <a:spcBef>
                <a:spcPts val="0"/>
              </a:spcBef>
              <a:spcAft>
                <a:spcPts val="0"/>
              </a:spcAft>
              <a:buClr>
                <a:schemeClr val="dk1"/>
              </a:buClr>
              <a:buSzPts val="1100"/>
              <a:buFont typeface="Arial"/>
              <a:buNone/>
            </a:pPr>
            <a:r>
              <a:rPr lang="en" sz="1800">
                <a:solidFill>
                  <a:srgbClr val="222222"/>
                </a:solidFill>
                <a:highlight>
                  <a:srgbClr val="FFFFFF"/>
                </a:highlight>
              </a:rPr>
              <a:t>Pranjal Kumar Patel (013748709)</a:t>
            </a:r>
            <a:endParaRPr sz="1800">
              <a:solidFill>
                <a:srgbClr val="222222"/>
              </a:solidFill>
              <a:highlight>
                <a:srgbClr val="FFFFFF"/>
              </a:highlight>
            </a:endParaRPr>
          </a:p>
          <a:p>
            <a:pPr indent="0" lvl="0" marL="0" rtl="0" algn="ctr">
              <a:spcBef>
                <a:spcPts val="0"/>
              </a:spcBef>
              <a:spcAft>
                <a:spcPts val="0"/>
              </a:spcAft>
              <a:buClr>
                <a:schemeClr val="dk1"/>
              </a:buClr>
              <a:buSzPts val="1100"/>
              <a:buFont typeface="Arial"/>
              <a:buNone/>
            </a:pPr>
            <a:r>
              <a:rPr lang="en" sz="1800">
                <a:solidFill>
                  <a:srgbClr val="222222"/>
                </a:solidFill>
                <a:highlight>
                  <a:srgbClr val="FFFFFF"/>
                </a:highlight>
              </a:rPr>
              <a:t>Jaykumar Patel (013756210)</a:t>
            </a:r>
            <a:endParaRPr sz="1800">
              <a:solidFill>
                <a:srgbClr val="222222"/>
              </a:solidFill>
              <a:highlight>
                <a:srgbClr val="FFFFFF"/>
              </a:highlight>
            </a:endParaRPr>
          </a:p>
          <a:p>
            <a:pPr indent="0" lvl="0" marL="0" rtl="0" algn="ctr">
              <a:spcBef>
                <a:spcPts val="0"/>
              </a:spcBef>
              <a:spcAft>
                <a:spcPts val="0"/>
              </a:spcAft>
              <a:buClr>
                <a:schemeClr val="dk1"/>
              </a:buClr>
              <a:buSzPts val="1100"/>
              <a:buFont typeface="Arial"/>
              <a:buNone/>
            </a:pPr>
            <a:r>
              <a:rPr lang="en" sz="1800">
                <a:solidFill>
                  <a:srgbClr val="222222"/>
                </a:solidFill>
                <a:highlight>
                  <a:srgbClr val="FFFFFF"/>
                </a:highlight>
              </a:rPr>
              <a:t>Premal Dattatray Samale(012566333)</a:t>
            </a:r>
            <a:endParaRPr sz="180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2"/>
          <p:cNvSpPr txBox="1"/>
          <p:nvPr>
            <p:ph type="ctrTitle"/>
          </p:nvPr>
        </p:nvSpPr>
        <p:spPr>
          <a:xfrm>
            <a:off x="311700" y="230875"/>
            <a:ext cx="8520600" cy="66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Web Scraping</a:t>
            </a:r>
            <a:endParaRPr sz="3000"/>
          </a:p>
        </p:txBody>
      </p:sp>
      <p:sp>
        <p:nvSpPr>
          <p:cNvPr id="108" name="Google Shape;108;p22"/>
          <p:cNvSpPr txBox="1"/>
          <p:nvPr>
            <p:ph idx="1" type="subTitle"/>
          </p:nvPr>
        </p:nvSpPr>
        <p:spPr>
          <a:xfrm>
            <a:off x="311700" y="1026125"/>
            <a:ext cx="8520600" cy="3886500"/>
          </a:xfrm>
          <a:prstGeom prst="rect">
            <a:avLst/>
          </a:prstGeom>
        </p:spPr>
        <p:txBody>
          <a:bodyPr anchorCtr="0" anchor="t" bIns="91425" lIns="91425" spcFirstLastPara="1" rIns="91425" wrap="square" tIns="91425">
            <a:noAutofit/>
          </a:bodyPr>
          <a:lstStyle/>
          <a:p>
            <a:pPr indent="0" lvl="0" marL="457200" rtl="0" algn="l">
              <a:lnSpc>
                <a:spcPct val="115000"/>
              </a:lnSpc>
              <a:spcBef>
                <a:spcPts val="3200"/>
              </a:spcBef>
              <a:spcAft>
                <a:spcPts val="0"/>
              </a:spcAft>
              <a:buNone/>
            </a:pPr>
            <a:r>
              <a:rPr lang="en" sz="1800">
                <a:solidFill>
                  <a:srgbClr val="222222"/>
                </a:solidFill>
                <a:highlight>
                  <a:srgbClr val="FFFFFF"/>
                </a:highlight>
              </a:rPr>
              <a:t>We have scraped the research paper data from the </a:t>
            </a:r>
            <a:r>
              <a:rPr lang="en" sz="1800" u="sng">
                <a:solidFill>
                  <a:schemeClr val="hlink"/>
                </a:solidFill>
                <a:highlight>
                  <a:srgbClr val="FFFFFF"/>
                </a:highlight>
                <a:hlinkClick r:id="rId3"/>
              </a:rPr>
              <a:t>http://www.ieeeorg.com</a:t>
            </a:r>
            <a:r>
              <a:rPr lang="en" sz="1800">
                <a:solidFill>
                  <a:srgbClr val="222222"/>
                </a:solidFill>
                <a:highlight>
                  <a:srgbClr val="FFFFFF"/>
                </a:highlight>
              </a:rPr>
              <a:t> where we have extracted the titles , abstract , References, Keywords, id of the papers. Some of the data we have scraped using Parse hub tool.</a:t>
            </a:r>
            <a:endParaRPr sz="1800">
              <a:solidFill>
                <a:srgbClr val="222222"/>
              </a:solidFill>
              <a:highlight>
                <a:srgbClr val="FFFFFF"/>
              </a:highlight>
            </a:endParaRPr>
          </a:p>
          <a:p>
            <a:pPr indent="-342900" lvl="0" marL="749300" rtl="0" algn="l">
              <a:lnSpc>
                <a:spcPct val="115000"/>
              </a:lnSpc>
              <a:spcBef>
                <a:spcPts val="3200"/>
              </a:spcBef>
              <a:spcAft>
                <a:spcPts val="0"/>
              </a:spcAft>
              <a:buClr>
                <a:srgbClr val="222222"/>
              </a:buClr>
              <a:buSzPts val="1800"/>
              <a:buFont typeface="Arial"/>
              <a:buChar char="●"/>
            </a:pPr>
            <a:r>
              <a:rPr lang="en" sz="1800">
                <a:solidFill>
                  <a:srgbClr val="222222"/>
                </a:solidFill>
                <a:highlight>
                  <a:srgbClr val="FFFFFF"/>
                </a:highlight>
              </a:rPr>
              <a:t>Python (3.5)</a:t>
            </a:r>
            <a:endParaRPr sz="1800">
              <a:solidFill>
                <a:srgbClr val="222222"/>
              </a:solidFill>
              <a:highlight>
                <a:srgbClr val="FFFFFF"/>
              </a:highlight>
            </a:endParaRPr>
          </a:p>
          <a:p>
            <a:pPr indent="-342900" lvl="0" marL="749300" rtl="0" algn="l">
              <a:lnSpc>
                <a:spcPct val="115000"/>
              </a:lnSpc>
              <a:spcBef>
                <a:spcPts val="0"/>
              </a:spcBef>
              <a:spcAft>
                <a:spcPts val="0"/>
              </a:spcAft>
              <a:buClr>
                <a:srgbClr val="222222"/>
              </a:buClr>
              <a:buSzPts val="1800"/>
              <a:buFont typeface="Arial"/>
              <a:buChar char="●"/>
            </a:pPr>
            <a:r>
              <a:rPr i="1" lang="en" sz="1800">
                <a:solidFill>
                  <a:srgbClr val="222222"/>
                </a:solidFill>
                <a:highlight>
                  <a:srgbClr val="FFFFFF"/>
                </a:highlight>
                <a:uFill>
                  <a:noFill/>
                </a:uFill>
                <a:hlinkClick r:id="rId4"/>
              </a:rPr>
              <a:t>BeautifulSoup </a:t>
            </a:r>
            <a:r>
              <a:rPr lang="en" sz="1800">
                <a:solidFill>
                  <a:srgbClr val="222222"/>
                </a:solidFill>
                <a:highlight>
                  <a:srgbClr val="FFFFFF"/>
                </a:highlight>
              </a:rPr>
              <a:t>library for handling the text extraction from the web page’s source code (HTML and CSS)</a:t>
            </a:r>
            <a:endParaRPr sz="1800">
              <a:solidFill>
                <a:srgbClr val="222222"/>
              </a:solidFill>
              <a:highlight>
                <a:srgbClr val="FFFFFF"/>
              </a:highlight>
            </a:endParaRPr>
          </a:p>
          <a:p>
            <a:pPr indent="-342900" lvl="0" marL="749300" rtl="0" algn="l">
              <a:lnSpc>
                <a:spcPct val="115000"/>
              </a:lnSpc>
              <a:spcBef>
                <a:spcPts val="0"/>
              </a:spcBef>
              <a:spcAft>
                <a:spcPts val="0"/>
              </a:spcAft>
              <a:buClr>
                <a:srgbClr val="222222"/>
              </a:buClr>
              <a:buSzPts val="1800"/>
              <a:buFont typeface="Arial"/>
              <a:buChar char="●"/>
            </a:pPr>
            <a:r>
              <a:rPr i="1" lang="en" sz="1800">
                <a:solidFill>
                  <a:srgbClr val="222222"/>
                </a:solidFill>
                <a:highlight>
                  <a:srgbClr val="FFFFFF"/>
                </a:highlight>
                <a:uFill>
                  <a:noFill/>
                </a:uFill>
                <a:hlinkClick r:id="rId5"/>
              </a:rPr>
              <a:t>requests </a:t>
            </a:r>
            <a:r>
              <a:rPr lang="en" sz="1800">
                <a:solidFill>
                  <a:srgbClr val="222222"/>
                </a:solidFill>
                <a:highlight>
                  <a:srgbClr val="FFFFFF"/>
                </a:highlight>
              </a:rPr>
              <a:t>library for handling the interaction with the web page (Using HTTP requests)</a:t>
            </a:r>
            <a:endParaRPr sz="1800">
              <a:solidFill>
                <a:srgbClr val="222222"/>
              </a:solidFill>
              <a:highlight>
                <a:srgbClr val="FFFFFF"/>
              </a:highlight>
            </a:endParaRPr>
          </a:p>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3"/>
          <p:cNvSpPr txBox="1"/>
          <p:nvPr>
            <p:ph type="ctrTitle"/>
          </p:nvPr>
        </p:nvSpPr>
        <p:spPr>
          <a:xfrm>
            <a:off x="311700" y="284750"/>
            <a:ext cx="8520600" cy="54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Web scraped data</a:t>
            </a:r>
            <a:endParaRPr sz="3000"/>
          </a:p>
        </p:txBody>
      </p:sp>
      <p:sp>
        <p:nvSpPr>
          <p:cNvPr id="114" name="Google Shape;114;p23"/>
          <p:cNvSpPr txBox="1"/>
          <p:nvPr>
            <p:ph idx="1" type="subTitle"/>
          </p:nvPr>
        </p:nvSpPr>
        <p:spPr>
          <a:xfrm>
            <a:off x="311700" y="1115925"/>
            <a:ext cx="8520600" cy="387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15" name="Google Shape;115;p23"/>
          <p:cNvPicPr preferRelativeResize="0"/>
          <p:nvPr/>
        </p:nvPicPr>
        <p:blipFill>
          <a:blip r:embed="rId3">
            <a:alphaModFix/>
          </a:blip>
          <a:stretch>
            <a:fillRect/>
          </a:stretch>
        </p:blipFill>
        <p:spPr>
          <a:xfrm>
            <a:off x="311700" y="1220925"/>
            <a:ext cx="8520599" cy="1123950"/>
          </a:xfrm>
          <a:prstGeom prst="rect">
            <a:avLst/>
          </a:prstGeom>
          <a:noFill/>
          <a:ln>
            <a:noFill/>
          </a:ln>
        </p:spPr>
      </p:pic>
      <p:sp>
        <p:nvSpPr>
          <p:cNvPr id="116" name="Google Shape;116;p23"/>
          <p:cNvSpPr txBox="1"/>
          <p:nvPr/>
        </p:nvSpPr>
        <p:spPr>
          <a:xfrm>
            <a:off x="1205700" y="2693600"/>
            <a:ext cx="73368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3"/>
          <p:cNvSpPr txBox="1"/>
          <p:nvPr/>
        </p:nvSpPr>
        <p:spPr>
          <a:xfrm>
            <a:off x="311700" y="2526850"/>
            <a:ext cx="8294700" cy="2308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Using the Beautiful soup framework we will get the entire data into a html where we can search the data using find_ all API of  rows, columns and a links.</a:t>
            </a:r>
            <a:endParaRPr sz="1800"/>
          </a:p>
          <a:p>
            <a:pPr indent="-342900" lvl="0" marL="457200" rtl="0" algn="l">
              <a:spcBef>
                <a:spcPts val="0"/>
              </a:spcBef>
              <a:spcAft>
                <a:spcPts val="0"/>
              </a:spcAft>
              <a:buSzPts val="1800"/>
              <a:buChar char="●"/>
            </a:pPr>
            <a:r>
              <a:rPr lang="en" sz="1800"/>
              <a:t>Once the data is extracted we will store it into the csv file.</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4"/>
          <p:cNvSpPr txBox="1"/>
          <p:nvPr>
            <p:ph type="ctrTitle"/>
          </p:nvPr>
        </p:nvSpPr>
        <p:spPr>
          <a:xfrm>
            <a:off x="217125" y="526525"/>
            <a:ext cx="8520600" cy="48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Inspecting the rows and column of the required data</a:t>
            </a:r>
            <a:endParaRPr sz="3000"/>
          </a:p>
        </p:txBody>
      </p:sp>
      <p:sp>
        <p:nvSpPr>
          <p:cNvPr id="123" name="Google Shape;123;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24" name="Google Shape;124;p24"/>
          <p:cNvPicPr preferRelativeResize="0"/>
          <p:nvPr/>
        </p:nvPicPr>
        <p:blipFill>
          <a:blip r:embed="rId3">
            <a:alphaModFix/>
          </a:blip>
          <a:stretch>
            <a:fillRect/>
          </a:stretch>
        </p:blipFill>
        <p:spPr>
          <a:xfrm>
            <a:off x="122575" y="1013425"/>
            <a:ext cx="8709724" cy="4028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311700" y="141100"/>
            <a:ext cx="8520600" cy="7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Web Scraping using the Parse hub tool</a:t>
            </a:r>
            <a:endParaRPr sz="3600"/>
          </a:p>
        </p:txBody>
      </p:sp>
      <p:sp>
        <p:nvSpPr>
          <p:cNvPr id="130" name="Google Shape;130;p25"/>
          <p:cNvSpPr txBox="1"/>
          <p:nvPr>
            <p:ph idx="1" type="subTitle"/>
          </p:nvPr>
        </p:nvSpPr>
        <p:spPr>
          <a:xfrm>
            <a:off x="311700" y="1110500"/>
            <a:ext cx="8520600" cy="375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31" name="Google Shape;131;p25"/>
          <p:cNvPicPr preferRelativeResize="0"/>
          <p:nvPr/>
        </p:nvPicPr>
        <p:blipFill>
          <a:blip r:embed="rId3">
            <a:alphaModFix/>
          </a:blip>
          <a:stretch>
            <a:fillRect/>
          </a:stretch>
        </p:blipFill>
        <p:spPr>
          <a:xfrm>
            <a:off x="311700" y="1000475"/>
            <a:ext cx="8520599" cy="3809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6"/>
          <p:cNvSpPr txBox="1"/>
          <p:nvPr>
            <p:ph type="ctrTitle"/>
          </p:nvPr>
        </p:nvSpPr>
        <p:spPr>
          <a:xfrm>
            <a:off x="311700" y="243700"/>
            <a:ext cx="8520600" cy="70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Scraped Data </a:t>
            </a:r>
            <a:endParaRPr sz="3000"/>
          </a:p>
        </p:txBody>
      </p:sp>
      <p:sp>
        <p:nvSpPr>
          <p:cNvPr id="137" name="Google Shape;137;p26"/>
          <p:cNvSpPr txBox="1"/>
          <p:nvPr>
            <p:ph idx="1" type="subTitle"/>
          </p:nvPr>
        </p:nvSpPr>
        <p:spPr>
          <a:xfrm>
            <a:off x="311700" y="1192900"/>
            <a:ext cx="8520600" cy="384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38" name="Google Shape;138;p26"/>
          <p:cNvPicPr preferRelativeResize="0"/>
          <p:nvPr/>
        </p:nvPicPr>
        <p:blipFill>
          <a:blip r:embed="rId3">
            <a:alphaModFix/>
          </a:blip>
          <a:stretch>
            <a:fillRect/>
          </a:stretch>
        </p:blipFill>
        <p:spPr>
          <a:xfrm>
            <a:off x="311700" y="949000"/>
            <a:ext cx="8520597" cy="409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Data Characteristics</a:t>
            </a:r>
            <a:endParaRPr sz="3600"/>
          </a:p>
        </p:txBody>
      </p:sp>
      <p:sp>
        <p:nvSpPr>
          <p:cNvPr id="144" name="Google Shape;144;p27"/>
          <p:cNvSpPr txBox="1"/>
          <p:nvPr>
            <p:ph idx="1" type="body"/>
          </p:nvPr>
        </p:nvSpPr>
        <p:spPr>
          <a:xfrm>
            <a:off x="311700" y="1152475"/>
            <a:ext cx="8520600" cy="38100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00">
                <a:solidFill>
                  <a:schemeClr val="dk1"/>
                </a:solidFill>
              </a:rPr>
              <a:t>Below is an example:</a:t>
            </a:r>
            <a:endParaRPr sz="1200">
              <a:solidFill>
                <a:schemeClr val="dk1"/>
              </a:solidFill>
            </a:endParaRPr>
          </a:p>
          <a:p>
            <a:pPr indent="0" lvl="0" marL="0" marR="0" rtl="0" algn="l">
              <a:lnSpc>
                <a:spcPct val="115000"/>
              </a:lnSpc>
              <a:spcBef>
                <a:spcPts val="1600"/>
              </a:spcBef>
              <a:spcAft>
                <a:spcPts val="0"/>
              </a:spcAft>
              <a:buNone/>
            </a:pPr>
            <a:r>
              <a:rPr lang="en" sz="1200">
                <a:solidFill>
                  <a:schemeClr val="dk1"/>
                </a:solidFill>
              </a:rPr>
              <a:t>{"authors": [   "Leon A. Sakkal",  "Kyle Z. Rajkowski",  "Roger S. Armen" ],</a:t>
            </a:r>
            <a:endParaRPr sz="1200">
              <a:solidFill>
                <a:schemeClr val="dk1"/>
              </a:solidFill>
            </a:endParaRPr>
          </a:p>
          <a:p>
            <a:pPr indent="0" lvl="0" marL="0" marR="0" rtl="0" algn="l">
              <a:lnSpc>
                <a:spcPct val="115000"/>
              </a:lnSpc>
              <a:spcBef>
                <a:spcPts val="1600"/>
              </a:spcBef>
              <a:spcAft>
                <a:spcPts val="0"/>
              </a:spcAft>
              <a:buNone/>
            </a:pPr>
            <a:r>
              <a:rPr lang="en" sz="1200">
                <a:solidFill>
                  <a:schemeClr val="dk1"/>
                </a:solidFill>
              </a:rPr>
              <a:t>"n_citation": 0, "references": [ "4f4f200c-0764-4fef-9718-b8bccf303dba", "aa699fbf-fabe-40e4-bd68-46eaf333f7b1"],</a:t>
            </a:r>
            <a:endParaRPr sz="1200">
              <a:solidFill>
                <a:schemeClr val="dk1"/>
              </a:solidFill>
            </a:endParaRPr>
          </a:p>
          <a:p>
            <a:pPr indent="0" lvl="0" marL="0" marR="0" rtl="0" algn="l">
              <a:lnSpc>
                <a:spcPct val="115000"/>
              </a:lnSpc>
              <a:spcBef>
                <a:spcPts val="1600"/>
              </a:spcBef>
              <a:spcAft>
                <a:spcPts val="0"/>
              </a:spcAft>
              <a:buNone/>
            </a:pPr>
            <a:r>
              <a:rPr lang="en" sz="1200">
                <a:solidFill>
                  <a:schemeClr val="dk1"/>
                </a:solidFill>
              </a:rPr>
              <a:t>"title": "Prediction of consensus binding mode geometries for related chemical series of positive allosteric modulators of adenosine and muscarinic acetylcholine receptors"</a:t>
            </a:r>
            <a:r>
              <a:rPr lang="en" sz="1200">
                <a:solidFill>
                  <a:schemeClr val="dk1"/>
                </a:solidFill>
              </a:rPr>
              <a:t>,</a:t>
            </a:r>
            <a:endParaRPr sz="1200">
              <a:solidFill>
                <a:schemeClr val="dk1"/>
              </a:solidFill>
            </a:endParaRPr>
          </a:p>
          <a:p>
            <a:pPr indent="0" lvl="0" marL="0" marR="0" rtl="0" algn="l">
              <a:lnSpc>
                <a:spcPct val="115000"/>
              </a:lnSpc>
              <a:spcBef>
                <a:spcPts val="1600"/>
              </a:spcBef>
              <a:spcAft>
                <a:spcPts val="0"/>
              </a:spcAft>
              <a:buNone/>
            </a:pPr>
            <a:r>
              <a:rPr lang="en" sz="1200">
                <a:solidFill>
                  <a:schemeClr val="dk1"/>
                </a:solidFill>
              </a:rPr>
              <a:t>"venue": "Journal of Computational Chemistry","year": 2017,</a:t>
            </a:r>
            <a:endParaRPr sz="1200">
              <a:solidFill>
                <a:schemeClr val="dk1"/>
              </a:solidFill>
            </a:endParaRPr>
          </a:p>
          <a:p>
            <a:pPr indent="0" lvl="0" marL="0" marR="0" rtl="0" algn="l">
              <a:lnSpc>
                <a:spcPct val="115000"/>
              </a:lnSpc>
              <a:spcBef>
                <a:spcPts val="1600"/>
              </a:spcBef>
              <a:spcAft>
                <a:spcPts val="0"/>
              </a:spcAft>
              <a:buClr>
                <a:srgbClr val="000000"/>
              </a:buClr>
              <a:buSzPts val="1100"/>
              <a:buFont typeface="Arial"/>
              <a:buNone/>
            </a:pPr>
            <a:r>
              <a:rPr lang="en" sz="1200">
                <a:solidFill>
                  <a:schemeClr val="dk1"/>
                </a:solidFill>
              </a:rPr>
              <a:t>  "id": "013ea675-bb58-42f8-a423-f5534546b2b1"</a:t>
            </a:r>
            <a:endParaRPr sz="1200">
              <a:solidFill>
                <a:schemeClr val="dk1"/>
              </a:solidFill>
            </a:endParaRPr>
          </a:p>
          <a:p>
            <a:pPr indent="0" lvl="0" marL="0" marR="0" rtl="0" algn="l">
              <a:lnSpc>
                <a:spcPct val="115000"/>
              </a:lnSpc>
              <a:spcBef>
                <a:spcPts val="1600"/>
              </a:spcBef>
              <a:spcAft>
                <a:spcPts val="0"/>
              </a:spcAft>
              <a:buNone/>
            </a:pPr>
            <a:r>
              <a:rPr lang="en" sz="1200">
                <a:solidFill>
                  <a:schemeClr val="dk1"/>
                </a:solidFill>
              </a:rPr>
              <a:t>"abstract": "In this paper, a kind of novel jigsaw EBG structure is designed and applied into conformal antenna array. The stop band of jigsaw EBG structure is simulated. And the 4-element antenna array with Taylor amplitude distribution is considered. The effect of EBG structure on the side-lobe level of antenna array radiation pattern is investigated."</a:t>
            </a:r>
            <a:endParaRPr sz="1200">
              <a:solidFill>
                <a:schemeClr val="dk1"/>
              </a:solidFill>
            </a:endParaRPr>
          </a:p>
          <a:p>
            <a:pPr indent="0" lvl="0" marL="0" marR="0" rtl="0" algn="l">
              <a:lnSpc>
                <a:spcPct val="115000"/>
              </a:lnSpc>
              <a:spcBef>
                <a:spcPts val="1600"/>
              </a:spcBef>
              <a:spcAft>
                <a:spcPts val="0"/>
              </a:spcAft>
              <a:buNone/>
            </a:pPr>
            <a:r>
              <a:rPr lang="en" sz="1200">
                <a:solidFill>
                  <a:schemeClr val="dk1"/>
                </a:solidFill>
              </a:rPr>
              <a:t>}</a:t>
            </a:r>
            <a:endParaRPr sz="1200">
              <a:solidFill>
                <a:schemeClr val="dk1"/>
              </a:solidFill>
            </a:endParaRPr>
          </a:p>
          <a:p>
            <a:pPr indent="0" lvl="0" marL="457200" marR="0" rtl="0" algn="l">
              <a:lnSpc>
                <a:spcPct val="115000"/>
              </a:lnSpc>
              <a:spcBef>
                <a:spcPts val="1600"/>
              </a:spcBef>
              <a:spcAft>
                <a:spcPts val="1600"/>
              </a:spcAft>
              <a:buNone/>
            </a:pPr>
            <a:r>
              <a:t/>
            </a:r>
            <a:endParaRPr sz="12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Data Pre-Processing Steps</a:t>
            </a:r>
            <a:endParaRPr sz="3600"/>
          </a:p>
        </p:txBody>
      </p:sp>
      <p:sp>
        <p:nvSpPr>
          <p:cNvPr id="150" name="Google Shape;150;p28"/>
          <p:cNvSpPr txBox="1"/>
          <p:nvPr>
            <p:ph idx="1" type="body"/>
          </p:nvPr>
        </p:nvSpPr>
        <p:spPr>
          <a:xfrm>
            <a:off x="311700" y="1152475"/>
            <a:ext cx="85206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We need to extract different data for different algorithms, But before that the complete data should be processed.</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Cleaning of the data should be done before sending this data to models as some of the columns has</a:t>
            </a:r>
            <a:endParaRPr>
              <a:solidFill>
                <a:schemeClr val="dk1"/>
              </a:solidFill>
            </a:endParaRPr>
          </a:p>
          <a:p>
            <a:pPr indent="0" lvl="0" marL="457200" rtl="0" algn="l">
              <a:lnSpc>
                <a:spcPct val="100000"/>
              </a:lnSpc>
              <a:spcBef>
                <a:spcPts val="1600"/>
              </a:spcBef>
              <a:spcAft>
                <a:spcPts val="0"/>
              </a:spcAft>
              <a:buNone/>
            </a:pPr>
            <a:r>
              <a:rPr lang="en">
                <a:solidFill>
                  <a:schemeClr val="dk1"/>
                </a:solidFill>
              </a:rPr>
              <a:t>1. </a:t>
            </a:r>
            <a:r>
              <a:rPr lang="en">
                <a:solidFill>
                  <a:schemeClr val="dk1"/>
                </a:solidFill>
              </a:rPr>
              <a:t>Null Values</a:t>
            </a:r>
            <a:endParaRPr>
              <a:solidFill>
                <a:schemeClr val="dk1"/>
              </a:solidFill>
            </a:endParaRPr>
          </a:p>
          <a:p>
            <a:pPr indent="0" lvl="0" marL="457200" rtl="0" algn="l">
              <a:lnSpc>
                <a:spcPct val="100000"/>
              </a:lnSpc>
              <a:spcBef>
                <a:spcPts val="1600"/>
              </a:spcBef>
              <a:spcAft>
                <a:spcPts val="0"/>
              </a:spcAft>
              <a:buNone/>
            </a:pPr>
            <a:r>
              <a:rPr lang="en">
                <a:solidFill>
                  <a:schemeClr val="dk1"/>
                </a:solidFill>
              </a:rPr>
              <a:t>2. Sparse Data</a:t>
            </a:r>
            <a:endParaRPr>
              <a:solidFill>
                <a:schemeClr val="dk1"/>
              </a:solidFill>
            </a:endParaRPr>
          </a:p>
          <a:p>
            <a:pPr indent="0" lvl="0" marL="457200" rtl="0" algn="l">
              <a:lnSpc>
                <a:spcPct val="100000"/>
              </a:lnSpc>
              <a:spcBef>
                <a:spcPts val="1600"/>
              </a:spcBef>
              <a:spcAft>
                <a:spcPts val="0"/>
              </a:spcAft>
              <a:buNone/>
            </a:pPr>
            <a:r>
              <a:rPr lang="en">
                <a:solidFill>
                  <a:schemeClr val="dk1"/>
                </a:solidFill>
              </a:rPr>
              <a:t>3. </a:t>
            </a:r>
            <a:r>
              <a:rPr lang="en">
                <a:solidFill>
                  <a:schemeClr val="dk1"/>
                </a:solidFill>
              </a:rPr>
              <a:t>Some papers do not have title and abstract; some have title only without abstract and some have abstract without title</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Data Pre-Processing Steps</a:t>
            </a:r>
            <a:endParaRPr sz="3600"/>
          </a:p>
        </p:txBody>
      </p:sp>
      <p:sp>
        <p:nvSpPr>
          <p:cNvPr id="156" name="Google Shape;156;p29"/>
          <p:cNvSpPr txBox="1"/>
          <p:nvPr>
            <p:ph idx="1" type="body"/>
          </p:nvPr>
        </p:nvSpPr>
        <p:spPr>
          <a:xfrm>
            <a:off x="311700" y="1152475"/>
            <a:ext cx="85206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solidFill>
                  <a:srgbClr val="24292E"/>
                </a:solidFill>
                <a:highlight>
                  <a:srgbClr val="FFFFFF"/>
                </a:highlight>
              </a:rPr>
              <a:t>The fields ‘paper authors’ , ‘</a:t>
            </a:r>
            <a:r>
              <a:rPr lang="en" sz="2400">
                <a:solidFill>
                  <a:schemeClr val="dk1"/>
                </a:solidFill>
              </a:rPr>
              <a:t>citation number</a:t>
            </a:r>
            <a:r>
              <a:rPr lang="en" sz="2400">
                <a:solidFill>
                  <a:srgbClr val="24292E"/>
                </a:solidFill>
                <a:highlight>
                  <a:srgbClr val="FFFFFF"/>
                </a:highlight>
              </a:rPr>
              <a:t>’, ‘paper venue’ ,’published year’ are dropped from the csv file.</a:t>
            </a:r>
            <a:endParaRPr sz="2400">
              <a:solidFill>
                <a:srgbClr val="24292E"/>
              </a:solidFill>
              <a:highlight>
                <a:srgbClr val="FFFFFF"/>
              </a:highlight>
            </a:endParaRPr>
          </a:p>
          <a:p>
            <a:pPr indent="-381000" lvl="0" marL="457200" rtl="0" algn="l">
              <a:spcBef>
                <a:spcPts val="0"/>
              </a:spcBef>
              <a:spcAft>
                <a:spcPts val="0"/>
              </a:spcAft>
              <a:buClr>
                <a:srgbClr val="24292E"/>
              </a:buClr>
              <a:buSzPts val="2400"/>
              <a:buChar char="●"/>
            </a:pPr>
            <a:r>
              <a:rPr lang="en" sz="2400">
                <a:solidFill>
                  <a:srgbClr val="24292E"/>
                </a:solidFill>
                <a:highlight>
                  <a:srgbClr val="FFFFFF"/>
                </a:highlight>
              </a:rPr>
              <a:t>Removing the records, which do not have title</a:t>
            </a:r>
            <a:endParaRPr sz="2400">
              <a:solidFill>
                <a:srgbClr val="24292E"/>
              </a:solidFill>
              <a:highlight>
                <a:srgbClr val="FFFFFF"/>
              </a:highlight>
            </a:endParaRPr>
          </a:p>
          <a:p>
            <a:pPr indent="-381000" lvl="0" marL="457200" rtl="0" algn="l">
              <a:spcBef>
                <a:spcPts val="0"/>
              </a:spcBef>
              <a:spcAft>
                <a:spcPts val="0"/>
              </a:spcAft>
              <a:buClr>
                <a:srgbClr val="24292E"/>
              </a:buClr>
              <a:buSzPts val="2400"/>
              <a:buChar char="●"/>
            </a:pPr>
            <a:r>
              <a:rPr lang="en" sz="2400">
                <a:solidFill>
                  <a:srgbClr val="24292E"/>
                </a:solidFill>
                <a:highlight>
                  <a:srgbClr val="FFFFFF"/>
                </a:highlight>
              </a:rPr>
              <a:t>Replacing the records’ null abstract with title where there is no abstract</a:t>
            </a:r>
            <a:endParaRPr sz="2400">
              <a:solidFill>
                <a:srgbClr val="24292E"/>
              </a:solidFill>
              <a:highlight>
                <a:srgbClr val="FFFFFF"/>
              </a:highlight>
            </a:endParaRPr>
          </a:p>
          <a:p>
            <a:pPr indent="-381000" lvl="0" marL="457200" rtl="0" algn="l">
              <a:spcBef>
                <a:spcPts val="0"/>
              </a:spcBef>
              <a:spcAft>
                <a:spcPts val="0"/>
              </a:spcAft>
              <a:buSzPts val="2400"/>
              <a:buChar char="●"/>
            </a:pPr>
            <a:r>
              <a:rPr lang="en" sz="2400">
                <a:solidFill>
                  <a:srgbClr val="24292E"/>
                </a:solidFill>
                <a:highlight>
                  <a:srgbClr val="FFFFFF"/>
                </a:highlight>
              </a:rPr>
              <a:t>The extracted text is cleaned such that only english words are contained in the csv file.</a:t>
            </a:r>
            <a:endParaRPr sz="2400">
              <a:solidFill>
                <a:srgbClr val="24292E"/>
              </a:solidFill>
              <a:highlight>
                <a:srgbClr val="FFFFFF"/>
              </a:highlight>
            </a:endParaRPr>
          </a:p>
          <a:p>
            <a:pPr indent="0" lvl="0" marL="457200" rtl="0" algn="l">
              <a:spcBef>
                <a:spcPts val="1600"/>
              </a:spcBef>
              <a:spcAft>
                <a:spcPts val="0"/>
              </a:spcAft>
              <a:buNone/>
            </a:pPr>
            <a:r>
              <a:t/>
            </a:r>
            <a:endParaRPr sz="2400">
              <a:solidFill>
                <a:srgbClr val="24292E"/>
              </a:solidFill>
              <a:highlight>
                <a:srgbClr val="FFFFFF"/>
              </a:highlight>
            </a:endParaRPr>
          </a:p>
          <a:p>
            <a:pPr indent="0" lvl="0" marL="457200" rtl="0" algn="l">
              <a:spcBef>
                <a:spcPts val="1600"/>
              </a:spcBef>
              <a:spcAft>
                <a:spcPts val="0"/>
              </a:spcAft>
              <a:buNone/>
            </a:pPr>
            <a:r>
              <a:t/>
            </a:r>
            <a:endParaRPr sz="2400">
              <a:solidFill>
                <a:srgbClr val="24292E"/>
              </a:solidFill>
              <a:highlight>
                <a:srgbClr val="FFFFFF"/>
              </a:highlight>
            </a:endParaRPr>
          </a:p>
          <a:p>
            <a:pPr indent="0" lvl="0" marL="457200" rtl="0" algn="l">
              <a:spcBef>
                <a:spcPts val="1600"/>
              </a:spcBef>
              <a:spcAft>
                <a:spcPts val="0"/>
              </a:spcAft>
              <a:buNone/>
            </a:pPr>
            <a:r>
              <a:t/>
            </a:r>
            <a:endParaRPr sz="2400">
              <a:solidFill>
                <a:srgbClr val="24292E"/>
              </a:solidFill>
              <a:highlight>
                <a:srgbClr val="FFFFFF"/>
              </a:highlight>
            </a:endParaRPr>
          </a:p>
          <a:p>
            <a:pPr indent="0" lvl="0" marL="457200" rtl="0" algn="l">
              <a:spcBef>
                <a:spcPts val="1600"/>
              </a:spcBef>
              <a:spcAft>
                <a:spcPts val="1600"/>
              </a:spcAft>
              <a:buNone/>
            </a:pPr>
            <a:r>
              <a:t/>
            </a:r>
            <a:endParaRPr sz="2400">
              <a:solidFill>
                <a:srgbClr val="24292E"/>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3" name="Google Shape;163;p30"/>
          <p:cNvPicPr preferRelativeResize="0"/>
          <p:nvPr/>
        </p:nvPicPr>
        <p:blipFill>
          <a:blip r:embed="rId3">
            <a:alphaModFix/>
          </a:blip>
          <a:stretch>
            <a:fillRect/>
          </a:stretch>
        </p:blipFill>
        <p:spPr>
          <a:xfrm>
            <a:off x="83287" y="257925"/>
            <a:ext cx="8977425" cy="4752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9" name="Google Shape;169;p31"/>
          <p:cNvPicPr preferRelativeResize="0"/>
          <p:nvPr/>
        </p:nvPicPr>
        <p:blipFill>
          <a:blip r:embed="rId3">
            <a:alphaModFix/>
          </a:blip>
          <a:stretch>
            <a:fillRect/>
          </a:stretch>
        </p:blipFill>
        <p:spPr>
          <a:xfrm>
            <a:off x="155850" y="370500"/>
            <a:ext cx="8832301" cy="4284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4"/>
          <p:cNvSpPr txBox="1"/>
          <p:nvPr>
            <p:ph type="ctrTitle"/>
          </p:nvPr>
        </p:nvSpPr>
        <p:spPr>
          <a:xfrm>
            <a:off x="311700" y="286125"/>
            <a:ext cx="8520600" cy="49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Agenda</a:t>
            </a:r>
            <a:endParaRPr sz="3600"/>
          </a:p>
        </p:txBody>
      </p:sp>
      <p:sp>
        <p:nvSpPr>
          <p:cNvPr id="60" name="Google Shape;60;p14"/>
          <p:cNvSpPr txBox="1"/>
          <p:nvPr>
            <p:ph idx="1" type="subTitle"/>
          </p:nvPr>
        </p:nvSpPr>
        <p:spPr>
          <a:xfrm>
            <a:off x="251300" y="887625"/>
            <a:ext cx="8520600" cy="40539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Problem Statement</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Approach</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Data Characteristics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Data Preprocessing</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Solution Implementation</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Solution Evaluation</a:t>
            </a:r>
            <a:endParaRPr sz="2400">
              <a:solidFill>
                <a:srgbClr val="000000"/>
              </a:solidFill>
            </a:endParaRPr>
          </a:p>
          <a:p>
            <a:pPr indent="0" lvl="0" marL="457200" rtl="0" algn="l">
              <a:spcBef>
                <a:spcPts val="0"/>
              </a:spcBef>
              <a:spcAft>
                <a:spcPts val="0"/>
              </a:spcAft>
              <a:buNone/>
            </a:pPr>
            <a:r>
              <a:t/>
            </a:r>
            <a:endParaRPr sz="2400">
              <a:solidFill>
                <a:srgbClr val="000000"/>
              </a:solidFill>
            </a:endParaRPr>
          </a:p>
          <a:p>
            <a:pPr indent="0" lvl="0" marL="457200" rtl="0" algn="l">
              <a:spcBef>
                <a:spcPts val="0"/>
              </a:spcBef>
              <a:spcAft>
                <a:spcPts val="0"/>
              </a:spcAft>
              <a:buNone/>
            </a:pPr>
            <a:r>
              <a:rPr lang="en" sz="2400">
                <a:solidFill>
                  <a:srgbClr val="000000"/>
                </a:solidFill>
              </a:rPr>
              <a:t>Website Link: </a:t>
            </a:r>
            <a:r>
              <a:rPr lang="en" sz="1100" u="sng">
                <a:solidFill>
                  <a:schemeClr val="hlink"/>
                </a:solidFill>
                <a:hlinkClick r:id="rId3"/>
              </a:rPr>
              <a:t>http://ec2-34-217-84-100.us-west-2.compute.amazonaws.com/</a:t>
            </a:r>
            <a:endParaRPr sz="2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2"/>
          <p:cNvSpPr txBox="1"/>
          <p:nvPr>
            <p:ph type="ctrTitle"/>
          </p:nvPr>
        </p:nvSpPr>
        <p:spPr>
          <a:xfrm>
            <a:off x="311700" y="14367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Final Data after Preprocessing</a:t>
            </a:r>
            <a:endParaRPr sz="3000"/>
          </a:p>
        </p:txBody>
      </p:sp>
      <p:sp>
        <p:nvSpPr>
          <p:cNvPr id="175" name="Google Shape;175;p32"/>
          <p:cNvSpPr txBox="1"/>
          <p:nvPr>
            <p:ph idx="1" type="subTitle"/>
          </p:nvPr>
        </p:nvSpPr>
        <p:spPr>
          <a:xfrm>
            <a:off x="311700" y="1180050"/>
            <a:ext cx="8520600" cy="370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76" name="Google Shape;176;p32"/>
          <p:cNvPicPr preferRelativeResize="0"/>
          <p:nvPr/>
        </p:nvPicPr>
        <p:blipFill>
          <a:blip r:embed="rId3">
            <a:alphaModFix/>
          </a:blip>
          <a:stretch>
            <a:fillRect/>
          </a:stretch>
        </p:blipFill>
        <p:spPr>
          <a:xfrm>
            <a:off x="0" y="887069"/>
            <a:ext cx="9144000" cy="42927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3"/>
          <p:cNvSpPr txBox="1"/>
          <p:nvPr>
            <p:ph type="ctrTitle"/>
          </p:nvPr>
        </p:nvSpPr>
        <p:spPr>
          <a:xfrm>
            <a:off x="144950" y="218050"/>
            <a:ext cx="8520600" cy="57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Exploratory data Analysis</a:t>
            </a:r>
            <a:endParaRPr sz="3000"/>
          </a:p>
        </p:txBody>
      </p:sp>
      <p:sp>
        <p:nvSpPr>
          <p:cNvPr id="182" name="Google Shape;182;p33"/>
          <p:cNvSpPr txBox="1"/>
          <p:nvPr>
            <p:ph idx="1" type="subTitle"/>
          </p:nvPr>
        </p:nvSpPr>
        <p:spPr>
          <a:xfrm>
            <a:off x="221900" y="1462250"/>
            <a:ext cx="8520600" cy="329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83" name="Google Shape;183;p33"/>
          <p:cNvPicPr preferRelativeResize="0"/>
          <p:nvPr/>
        </p:nvPicPr>
        <p:blipFill>
          <a:blip r:embed="rId3">
            <a:alphaModFix/>
          </a:blip>
          <a:stretch>
            <a:fillRect/>
          </a:stretch>
        </p:blipFill>
        <p:spPr>
          <a:xfrm>
            <a:off x="221900" y="795250"/>
            <a:ext cx="8443651" cy="1859875"/>
          </a:xfrm>
          <a:prstGeom prst="rect">
            <a:avLst/>
          </a:prstGeom>
          <a:noFill/>
          <a:ln>
            <a:noFill/>
          </a:ln>
        </p:spPr>
      </p:pic>
      <p:pic>
        <p:nvPicPr>
          <p:cNvPr id="184" name="Google Shape;184;p33"/>
          <p:cNvPicPr preferRelativeResize="0"/>
          <p:nvPr/>
        </p:nvPicPr>
        <p:blipFill>
          <a:blip r:embed="rId4">
            <a:alphaModFix/>
          </a:blip>
          <a:stretch>
            <a:fillRect/>
          </a:stretch>
        </p:blipFill>
        <p:spPr>
          <a:xfrm>
            <a:off x="221900" y="2655125"/>
            <a:ext cx="4656075" cy="2501750"/>
          </a:xfrm>
          <a:prstGeom prst="rect">
            <a:avLst/>
          </a:prstGeom>
          <a:noFill/>
          <a:ln>
            <a:noFill/>
          </a:ln>
        </p:spPr>
      </p:pic>
      <p:pic>
        <p:nvPicPr>
          <p:cNvPr id="185" name="Google Shape;185;p33"/>
          <p:cNvPicPr preferRelativeResize="0"/>
          <p:nvPr/>
        </p:nvPicPr>
        <p:blipFill>
          <a:blip r:embed="rId5">
            <a:alphaModFix/>
          </a:blip>
          <a:stretch>
            <a:fillRect/>
          </a:stretch>
        </p:blipFill>
        <p:spPr>
          <a:xfrm>
            <a:off x="4502175" y="2696025"/>
            <a:ext cx="4163375" cy="2419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4"/>
          <p:cNvSpPr txBox="1"/>
          <p:nvPr>
            <p:ph idx="1" type="subTitle"/>
          </p:nvPr>
        </p:nvSpPr>
        <p:spPr>
          <a:xfrm>
            <a:off x="311700" y="1110500"/>
            <a:ext cx="8520600" cy="3540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222222"/>
              </a:buClr>
              <a:buSzPts val="2400"/>
              <a:buChar char="●"/>
            </a:pPr>
            <a:r>
              <a:rPr lang="en" sz="2400">
                <a:solidFill>
                  <a:srgbClr val="222222"/>
                </a:solidFill>
              </a:rPr>
              <a:t>In Exploratory data Analysis </a:t>
            </a:r>
            <a:endParaRPr sz="2400">
              <a:solidFill>
                <a:srgbClr val="222222"/>
              </a:solidFill>
            </a:endParaRPr>
          </a:p>
          <a:p>
            <a:pPr indent="0" lvl="0" marL="0" rtl="0" algn="l">
              <a:spcBef>
                <a:spcPts val="0"/>
              </a:spcBef>
              <a:spcAft>
                <a:spcPts val="0"/>
              </a:spcAft>
              <a:buNone/>
            </a:pPr>
            <a:r>
              <a:rPr lang="en" sz="2400">
                <a:solidFill>
                  <a:srgbClr val="222222"/>
                </a:solidFill>
              </a:rPr>
              <a:t>we will describe the data </a:t>
            </a:r>
            <a:endParaRPr sz="2400">
              <a:solidFill>
                <a:srgbClr val="222222"/>
              </a:solidFill>
            </a:endParaRPr>
          </a:p>
          <a:p>
            <a:pPr indent="0" lvl="0" marL="0" rtl="0" algn="l">
              <a:spcBef>
                <a:spcPts val="0"/>
              </a:spcBef>
              <a:spcAft>
                <a:spcPts val="0"/>
              </a:spcAft>
              <a:buNone/>
            </a:pPr>
            <a:r>
              <a:rPr lang="en" sz="2400">
                <a:solidFill>
                  <a:srgbClr val="222222"/>
                </a:solidFill>
              </a:rPr>
              <a:t>Characteristics and data statistics in</a:t>
            </a:r>
            <a:endParaRPr sz="2400">
              <a:solidFill>
                <a:srgbClr val="222222"/>
              </a:solidFill>
            </a:endParaRPr>
          </a:p>
          <a:p>
            <a:pPr indent="0" lvl="0" marL="0" rtl="0" algn="l">
              <a:spcBef>
                <a:spcPts val="0"/>
              </a:spcBef>
              <a:spcAft>
                <a:spcPts val="0"/>
              </a:spcAft>
              <a:buNone/>
            </a:pPr>
            <a:r>
              <a:rPr lang="en" sz="2400">
                <a:solidFill>
                  <a:srgbClr val="222222"/>
                </a:solidFill>
              </a:rPr>
              <a:t>plots and provide visual understanding </a:t>
            </a:r>
            <a:endParaRPr sz="2400">
              <a:solidFill>
                <a:srgbClr val="222222"/>
              </a:solidFill>
            </a:endParaRPr>
          </a:p>
          <a:p>
            <a:pPr indent="0" lvl="0" marL="0" rtl="0" algn="l">
              <a:spcBef>
                <a:spcPts val="0"/>
              </a:spcBef>
              <a:spcAft>
                <a:spcPts val="0"/>
              </a:spcAft>
              <a:buNone/>
            </a:pPr>
            <a:r>
              <a:rPr lang="en" sz="2400">
                <a:solidFill>
                  <a:srgbClr val="222222"/>
                </a:solidFill>
              </a:rPr>
              <a:t>of data.</a:t>
            </a:r>
            <a:endParaRPr sz="2400">
              <a:solidFill>
                <a:srgbClr val="222222"/>
              </a:solidFill>
            </a:endParaRPr>
          </a:p>
        </p:txBody>
      </p:sp>
      <p:pic>
        <p:nvPicPr>
          <p:cNvPr id="191" name="Google Shape;191;p34"/>
          <p:cNvPicPr preferRelativeResize="0"/>
          <p:nvPr/>
        </p:nvPicPr>
        <p:blipFill>
          <a:blip r:embed="rId3">
            <a:alphaModFix/>
          </a:blip>
          <a:stretch>
            <a:fillRect/>
          </a:stretch>
        </p:blipFill>
        <p:spPr>
          <a:xfrm>
            <a:off x="5863775" y="1013300"/>
            <a:ext cx="2740950" cy="4130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5"/>
          <p:cNvSpPr txBox="1"/>
          <p:nvPr>
            <p:ph type="ctrTitle"/>
          </p:nvPr>
        </p:nvSpPr>
        <p:spPr>
          <a:xfrm>
            <a:off x="311700" y="256525"/>
            <a:ext cx="8520600" cy="50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000000"/>
                </a:solidFill>
              </a:rPr>
              <a:t>Data for final model for </a:t>
            </a:r>
            <a:r>
              <a:rPr lang="en" sz="2400">
                <a:solidFill>
                  <a:srgbClr val="000000"/>
                </a:solidFill>
              </a:rPr>
              <a:t>Content Based Approach</a:t>
            </a:r>
            <a:r>
              <a:rPr lang="en" sz="2400">
                <a:solidFill>
                  <a:srgbClr val="000000"/>
                </a:solidFill>
              </a:rPr>
              <a:t> </a:t>
            </a:r>
            <a:endParaRPr sz="2400">
              <a:solidFill>
                <a:srgbClr val="000000"/>
              </a:solidFill>
            </a:endParaRPr>
          </a:p>
        </p:txBody>
      </p:sp>
      <p:sp>
        <p:nvSpPr>
          <p:cNvPr id="197" name="Google Shape;197;p35"/>
          <p:cNvSpPr txBox="1"/>
          <p:nvPr>
            <p:ph idx="1" type="subTitle"/>
          </p:nvPr>
        </p:nvSpPr>
        <p:spPr>
          <a:xfrm>
            <a:off x="311700" y="756925"/>
            <a:ext cx="8520600" cy="40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          </a:t>
            </a:r>
            <a:endParaRPr sz="2400"/>
          </a:p>
        </p:txBody>
      </p:sp>
      <p:pic>
        <p:nvPicPr>
          <p:cNvPr id="198" name="Google Shape;198;p35"/>
          <p:cNvPicPr preferRelativeResize="0"/>
          <p:nvPr/>
        </p:nvPicPr>
        <p:blipFill>
          <a:blip r:embed="rId3">
            <a:alphaModFix/>
          </a:blip>
          <a:stretch>
            <a:fillRect/>
          </a:stretch>
        </p:blipFill>
        <p:spPr>
          <a:xfrm>
            <a:off x="109750" y="1396875"/>
            <a:ext cx="9143999" cy="3746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6"/>
          <p:cNvSpPr txBox="1"/>
          <p:nvPr>
            <p:ph idx="1" type="subTitle"/>
          </p:nvPr>
        </p:nvSpPr>
        <p:spPr>
          <a:xfrm>
            <a:off x="196275" y="153350"/>
            <a:ext cx="85206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Data taken for </a:t>
            </a:r>
            <a:r>
              <a:rPr lang="en">
                <a:solidFill>
                  <a:srgbClr val="000000"/>
                </a:solidFill>
              </a:rPr>
              <a:t>Collaborative</a:t>
            </a:r>
            <a:r>
              <a:rPr lang="en">
                <a:solidFill>
                  <a:srgbClr val="000000"/>
                </a:solidFill>
              </a:rPr>
              <a:t> Approaches</a:t>
            </a:r>
            <a:endParaRPr>
              <a:solidFill>
                <a:srgbClr val="000000"/>
              </a:solidFill>
            </a:endParaRPr>
          </a:p>
        </p:txBody>
      </p:sp>
      <p:pic>
        <p:nvPicPr>
          <p:cNvPr id="204" name="Google Shape;204;p36"/>
          <p:cNvPicPr preferRelativeResize="0"/>
          <p:nvPr/>
        </p:nvPicPr>
        <p:blipFill>
          <a:blip r:embed="rId3">
            <a:alphaModFix/>
          </a:blip>
          <a:stretch>
            <a:fillRect/>
          </a:stretch>
        </p:blipFill>
        <p:spPr>
          <a:xfrm>
            <a:off x="0" y="1127625"/>
            <a:ext cx="9144001" cy="3746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7"/>
          <p:cNvSpPr txBox="1"/>
          <p:nvPr>
            <p:ph type="ctrTitle"/>
          </p:nvPr>
        </p:nvSpPr>
        <p:spPr>
          <a:xfrm>
            <a:off x="311700" y="282175"/>
            <a:ext cx="8520600" cy="5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Data taken for Pagerank Approach</a:t>
            </a:r>
            <a:endParaRPr sz="3000"/>
          </a:p>
        </p:txBody>
      </p:sp>
      <p:sp>
        <p:nvSpPr>
          <p:cNvPr id="210" name="Google Shape;210;p37"/>
          <p:cNvSpPr txBox="1"/>
          <p:nvPr>
            <p:ph idx="1" type="subTitle"/>
          </p:nvPr>
        </p:nvSpPr>
        <p:spPr>
          <a:xfrm>
            <a:off x="311700" y="1033550"/>
            <a:ext cx="8520600" cy="386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rPr>
              <a:t>The data taken into page rank algorithm is the Json file of the same data which is directly loaded into the Neo4j Graph Database </a:t>
            </a:r>
            <a:endParaRPr sz="2400">
              <a:solidFill>
                <a:schemeClr val="dk1"/>
              </a:solidFill>
            </a:endParaRPr>
          </a:p>
        </p:txBody>
      </p:sp>
      <p:pic>
        <p:nvPicPr>
          <p:cNvPr id="211" name="Google Shape;211;p37"/>
          <p:cNvPicPr preferRelativeResize="0"/>
          <p:nvPr/>
        </p:nvPicPr>
        <p:blipFill>
          <a:blip r:embed="rId3">
            <a:alphaModFix/>
          </a:blip>
          <a:stretch>
            <a:fillRect/>
          </a:stretch>
        </p:blipFill>
        <p:spPr>
          <a:xfrm>
            <a:off x="355575" y="2476800"/>
            <a:ext cx="8432853" cy="2417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8"/>
          <p:cNvSpPr txBox="1"/>
          <p:nvPr>
            <p:ph type="ctrTitle"/>
          </p:nvPr>
        </p:nvSpPr>
        <p:spPr>
          <a:xfrm>
            <a:off x="311700" y="166725"/>
            <a:ext cx="8520600" cy="64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 PageRank Implementation</a:t>
            </a:r>
            <a:endParaRPr sz="3000"/>
          </a:p>
        </p:txBody>
      </p:sp>
      <p:sp>
        <p:nvSpPr>
          <p:cNvPr id="217" name="Google Shape;217;p38"/>
          <p:cNvSpPr txBox="1"/>
          <p:nvPr>
            <p:ph idx="1" type="subTitle"/>
          </p:nvPr>
        </p:nvSpPr>
        <p:spPr>
          <a:xfrm>
            <a:off x="311700" y="995075"/>
            <a:ext cx="8520600" cy="38736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FFFFF"/>
                </a:highlight>
              </a:rPr>
              <a:t>PageRank is a way of measuring the importance of website pages. PageRank works by counting the number and quality of links to a page to determine a rough estimate of how important the website is.</a:t>
            </a:r>
            <a:endParaRPr sz="2400">
              <a:solidFill>
                <a:srgbClr val="222222"/>
              </a:solidFill>
              <a:highlight>
                <a:srgbClr val="FFFFFF"/>
              </a:highlight>
            </a:endParaRPr>
          </a:p>
          <a:p>
            <a:pPr indent="457200" lvl="0" marL="0" rtl="0" algn="l">
              <a:spcBef>
                <a:spcPts val="0"/>
              </a:spcBef>
              <a:spcAft>
                <a:spcPts val="0"/>
              </a:spcAft>
              <a:buNone/>
            </a:pPr>
            <a:r>
              <a:t/>
            </a:r>
            <a:endParaRPr sz="2400">
              <a:solidFill>
                <a:srgbClr val="222222"/>
              </a:solidFill>
              <a:highlight>
                <a:srgbClr val="FFFFFF"/>
              </a:highlight>
            </a:endParaRPr>
          </a:p>
          <a:p>
            <a:pPr indent="0" lvl="0" marL="0" rtl="0" algn="l">
              <a:spcBef>
                <a:spcPts val="0"/>
              </a:spcBef>
              <a:spcAft>
                <a:spcPts val="0"/>
              </a:spcAft>
              <a:buNone/>
            </a:pPr>
            <a:r>
              <a:rPr lang="en" sz="2400">
                <a:solidFill>
                  <a:srgbClr val="222222"/>
                </a:solidFill>
                <a:highlight>
                  <a:srgbClr val="FFFFFF"/>
                </a:highlight>
              </a:rPr>
              <a:t>In Simple , If B, C, D links to A then page rank of A is </a:t>
            </a:r>
            <a:endParaRPr sz="2400">
              <a:solidFill>
                <a:srgbClr val="222222"/>
              </a:solidFill>
              <a:highlight>
                <a:srgbClr val="FFFFFF"/>
              </a:highlight>
            </a:endParaRPr>
          </a:p>
          <a:p>
            <a:pPr indent="457200" lvl="0" marL="0" rtl="0" algn="l">
              <a:spcBef>
                <a:spcPts val="0"/>
              </a:spcBef>
              <a:spcAft>
                <a:spcPts val="0"/>
              </a:spcAft>
              <a:buNone/>
            </a:pPr>
            <a:r>
              <a:t/>
            </a:r>
            <a:endParaRPr sz="2400">
              <a:solidFill>
                <a:srgbClr val="222222"/>
              </a:solidFill>
              <a:highlight>
                <a:srgbClr val="FFFFFF"/>
              </a:highlight>
            </a:endParaRPr>
          </a:p>
        </p:txBody>
      </p:sp>
      <p:pic>
        <p:nvPicPr>
          <p:cNvPr id="218" name="Google Shape;218;p38"/>
          <p:cNvPicPr preferRelativeResize="0"/>
          <p:nvPr/>
        </p:nvPicPr>
        <p:blipFill>
          <a:blip r:embed="rId3">
            <a:alphaModFix/>
          </a:blip>
          <a:stretch>
            <a:fillRect/>
          </a:stretch>
        </p:blipFill>
        <p:spPr>
          <a:xfrm>
            <a:off x="785650" y="3630650"/>
            <a:ext cx="7572700" cy="506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9"/>
          <p:cNvSpPr txBox="1"/>
          <p:nvPr>
            <p:ph type="ctrTitle"/>
          </p:nvPr>
        </p:nvSpPr>
        <p:spPr>
          <a:xfrm>
            <a:off x="311700" y="205225"/>
            <a:ext cx="8520600" cy="64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Detailed Example</a:t>
            </a:r>
            <a:endParaRPr sz="3000"/>
          </a:p>
        </p:txBody>
      </p:sp>
      <p:sp>
        <p:nvSpPr>
          <p:cNvPr id="224" name="Google Shape;224;p39"/>
          <p:cNvSpPr txBox="1"/>
          <p:nvPr>
            <p:ph idx="1" type="subTitle"/>
          </p:nvPr>
        </p:nvSpPr>
        <p:spPr>
          <a:xfrm>
            <a:off x="311700" y="962000"/>
            <a:ext cx="8520600" cy="380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222222"/>
                </a:solidFill>
              </a:rPr>
              <a:t>Suppose if</a:t>
            </a:r>
            <a:r>
              <a:rPr lang="en" sz="1800"/>
              <a:t> </a:t>
            </a:r>
            <a:r>
              <a:rPr lang="en" sz="1800">
                <a:solidFill>
                  <a:schemeClr val="dk1"/>
                </a:solidFill>
                <a:highlight>
                  <a:srgbClr val="FFFFFF"/>
                </a:highlight>
              </a:rPr>
              <a:t>B had a link to pages C and A, page C had a link to page A, and page D had links to all three pages. Then the page rank of A is </a:t>
            </a:r>
            <a:endParaRPr sz="1800">
              <a:solidFill>
                <a:schemeClr val="dk1"/>
              </a:solidFill>
              <a:highlight>
                <a:srgbClr val="FFFFFF"/>
              </a:highlight>
            </a:endParaRPr>
          </a:p>
          <a:p>
            <a:pPr indent="0" lvl="0" marL="0" rtl="0" algn="ctr">
              <a:spcBef>
                <a:spcPts val="0"/>
              </a:spcBef>
              <a:spcAft>
                <a:spcPts val="0"/>
              </a:spcAft>
              <a:buNone/>
            </a:pPr>
            <a:r>
              <a:rPr lang="en" sz="1800">
                <a:solidFill>
                  <a:schemeClr val="dk1"/>
                </a:solidFill>
                <a:highlight>
                  <a:srgbClr val="FFFFFF"/>
                </a:highlight>
              </a:rPr>
              <a:t>B--&gt;A,C;         C--&gt;A;           D--&gt;A, B, C</a:t>
            </a:r>
            <a:endParaRPr sz="1800">
              <a:solidFill>
                <a:schemeClr val="dk1"/>
              </a:solidFill>
              <a:highlight>
                <a:srgbClr val="FFFFFF"/>
              </a:highlight>
            </a:endParaRPr>
          </a:p>
        </p:txBody>
      </p:sp>
      <p:pic>
        <p:nvPicPr>
          <p:cNvPr id="225" name="Google Shape;225;p39"/>
          <p:cNvPicPr preferRelativeResize="0"/>
          <p:nvPr/>
        </p:nvPicPr>
        <p:blipFill>
          <a:blip r:embed="rId3">
            <a:alphaModFix/>
          </a:blip>
          <a:stretch>
            <a:fillRect/>
          </a:stretch>
        </p:blipFill>
        <p:spPr>
          <a:xfrm>
            <a:off x="311700" y="1975300"/>
            <a:ext cx="8520601" cy="2813075"/>
          </a:xfrm>
          <a:prstGeom prst="rect">
            <a:avLst/>
          </a:prstGeom>
          <a:noFill/>
          <a:ln>
            <a:noFill/>
          </a:ln>
        </p:spPr>
      </p:pic>
      <p:pic>
        <p:nvPicPr>
          <p:cNvPr id="226" name="Google Shape;226;p39"/>
          <p:cNvPicPr preferRelativeResize="0"/>
          <p:nvPr/>
        </p:nvPicPr>
        <p:blipFill>
          <a:blip r:embed="rId4">
            <a:alphaModFix/>
          </a:blip>
          <a:stretch>
            <a:fillRect/>
          </a:stretch>
        </p:blipFill>
        <p:spPr>
          <a:xfrm>
            <a:off x="6034250" y="3681250"/>
            <a:ext cx="2810687" cy="1462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0"/>
          <p:cNvSpPr txBox="1"/>
          <p:nvPr>
            <p:ph type="ctrTitle"/>
          </p:nvPr>
        </p:nvSpPr>
        <p:spPr>
          <a:xfrm>
            <a:off x="311700" y="295025"/>
            <a:ext cx="8520600" cy="51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Implementation</a:t>
            </a:r>
            <a:endParaRPr sz="3000"/>
          </a:p>
        </p:txBody>
      </p:sp>
      <p:sp>
        <p:nvSpPr>
          <p:cNvPr id="232" name="Google Shape;232;p40"/>
          <p:cNvSpPr txBox="1"/>
          <p:nvPr>
            <p:ph idx="1" type="subTitle"/>
          </p:nvPr>
        </p:nvSpPr>
        <p:spPr>
          <a:xfrm>
            <a:off x="316475" y="1007900"/>
            <a:ext cx="8520600" cy="382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22222"/>
              </a:buClr>
              <a:buSzPts val="1800"/>
              <a:buChar char="●"/>
            </a:pPr>
            <a:r>
              <a:rPr lang="en" sz="1800">
                <a:solidFill>
                  <a:srgbClr val="222222"/>
                </a:solidFill>
              </a:rPr>
              <a:t>Used below tools and  library for the implementation of recommendation system</a:t>
            </a:r>
            <a:endParaRPr sz="1800">
              <a:solidFill>
                <a:srgbClr val="222222"/>
              </a:solidFill>
            </a:endParaRPr>
          </a:p>
          <a:p>
            <a:pPr indent="-342900" lvl="0" marL="1371600" rtl="0" algn="l">
              <a:lnSpc>
                <a:spcPct val="115000"/>
              </a:lnSpc>
              <a:spcBef>
                <a:spcPts val="0"/>
              </a:spcBef>
              <a:spcAft>
                <a:spcPts val="0"/>
              </a:spcAft>
              <a:buClr>
                <a:srgbClr val="000000"/>
              </a:buClr>
              <a:buSzPts val="1800"/>
              <a:buChar char="●"/>
            </a:pPr>
            <a:r>
              <a:rPr lang="en" sz="1800">
                <a:solidFill>
                  <a:srgbClr val="000000"/>
                </a:solidFill>
                <a:highlight>
                  <a:srgbClr val="FFFFFF"/>
                </a:highlight>
                <a:uFill>
                  <a:noFill/>
                </a:uFill>
                <a:hlinkClick r:id="rId3"/>
              </a:rPr>
              <a:t>Neo4j</a:t>
            </a:r>
            <a:endParaRPr sz="1800">
              <a:solidFill>
                <a:srgbClr val="000000"/>
              </a:solidFill>
              <a:highlight>
                <a:srgbClr val="FFFFFF"/>
              </a:highlight>
            </a:endParaRPr>
          </a:p>
          <a:p>
            <a:pPr indent="-342900" lvl="0" marL="1371600" rtl="0" algn="l">
              <a:lnSpc>
                <a:spcPct val="115000"/>
              </a:lnSpc>
              <a:spcBef>
                <a:spcPts val="0"/>
              </a:spcBef>
              <a:spcAft>
                <a:spcPts val="0"/>
              </a:spcAft>
              <a:buClr>
                <a:srgbClr val="000000"/>
              </a:buClr>
              <a:buSzPts val="1800"/>
              <a:buChar char="●"/>
            </a:pPr>
            <a:r>
              <a:rPr lang="en" sz="1800">
                <a:solidFill>
                  <a:srgbClr val="000000"/>
                </a:solidFill>
                <a:highlight>
                  <a:srgbClr val="FFFFFF"/>
                </a:highlight>
                <a:uFill>
                  <a:noFill/>
                </a:uFill>
                <a:hlinkClick r:id="rId4"/>
              </a:rPr>
              <a:t>Neo4j graph algorithms</a:t>
            </a:r>
            <a:endParaRPr sz="1800">
              <a:solidFill>
                <a:srgbClr val="000000"/>
              </a:solidFill>
              <a:highlight>
                <a:srgbClr val="FFFFFF"/>
              </a:highlight>
            </a:endParaRPr>
          </a:p>
          <a:p>
            <a:pPr indent="-342900" lvl="0" marL="1371600" rtl="0" algn="l">
              <a:lnSpc>
                <a:spcPct val="115000"/>
              </a:lnSpc>
              <a:spcBef>
                <a:spcPts val="0"/>
              </a:spcBef>
              <a:spcAft>
                <a:spcPts val="0"/>
              </a:spcAft>
              <a:buClr>
                <a:srgbClr val="000000"/>
              </a:buClr>
              <a:buSzPts val="1800"/>
              <a:buChar char="●"/>
            </a:pPr>
            <a:r>
              <a:rPr lang="en" sz="1800">
                <a:solidFill>
                  <a:srgbClr val="000000"/>
                </a:solidFill>
                <a:highlight>
                  <a:srgbClr val="FFFFFF"/>
                </a:highlight>
                <a:uFill>
                  <a:noFill/>
                </a:uFill>
                <a:hlinkClick r:id="rId5"/>
              </a:rPr>
              <a:t>Neo4j APOC</a:t>
            </a:r>
            <a:endParaRPr sz="1800">
              <a:solidFill>
                <a:srgbClr val="000000"/>
              </a:solidFill>
              <a:highlight>
                <a:srgbClr val="FFFFFF"/>
              </a:highlight>
            </a:endParaRPr>
          </a:p>
          <a:p>
            <a:pPr indent="-342900" lvl="0" marL="1371600" rtl="0" algn="l">
              <a:lnSpc>
                <a:spcPct val="115000"/>
              </a:lnSpc>
              <a:spcBef>
                <a:spcPts val="0"/>
              </a:spcBef>
              <a:spcAft>
                <a:spcPts val="0"/>
              </a:spcAft>
              <a:buClr>
                <a:srgbClr val="000000"/>
              </a:buClr>
              <a:buSzPts val="1800"/>
              <a:buChar char="●"/>
            </a:pPr>
            <a:r>
              <a:rPr lang="en" sz="1800">
                <a:solidFill>
                  <a:srgbClr val="000000"/>
                </a:solidFill>
                <a:highlight>
                  <a:srgbClr val="FFFFFF"/>
                </a:highlight>
                <a:uFill>
                  <a:noFill/>
                </a:uFill>
                <a:hlinkClick r:id="rId6"/>
              </a:rPr>
              <a:t>Graphaware’s NLP plugin</a:t>
            </a:r>
            <a:endParaRPr sz="1800">
              <a:solidFill>
                <a:srgbClr val="000000"/>
              </a:solidFill>
              <a:highlight>
                <a:srgbClr val="FFFFFF"/>
              </a:highlight>
            </a:endParaRPr>
          </a:p>
          <a:p>
            <a:pPr indent="-342900" lvl="0" marL="457200" rtl="0" algn="l">
              <a:spcBef>
                <a:spcPts val="0"/>
              </a:spcBef>
              <a:spcAft>
                <a:spcPts val="0"/>
              </a:spcAft>
              <a:buClr>
                <a:srgbClr val="222222"/>
              </a:buClr>
              <a:buSzPts val="1800"/>
              <a:buChar char="●"/>
            </a:pPr>
            <a:r>
              <a:rPr lang="en" sz="1800">
                <a:solidFill>
                  <a:srgbClr val="222222"/>
                </a:solidFill>
              </a:rPr>
              <a:t>Taken the below mentioned graph for the connection between the articles and references</a:t>
            </a:r>
            <a:endParaRPr sz="1800">
              <a:solidFill>
                <a:srgbClr val="222222"/>
              </a:solidFill>
            </a:endParaRPr>
          </a:p>
        </p:txBody>
      </p:sp>
      <p:pic>
        <p:nvPicPr>
          <p:cNvPr id="233" name="Google Shape;233;p40"/>
          <p:cNvPicPr preferRelativeResize="0"/>
          <p:nvPr/>
        </p:nvPicPr>
        <p:blipFill>
          <a:blip r:embed="rId7">
            <a:alphaModFix/>
          </a:blip>
          <a:stretch>
            <a:fillRect/>
          </a:stretch>
        </p:blipFill>
        <p:spPr>
          <a:xfrm>
            <a:off x="3078425" y="3282475"/>
            <a:ext cx="4045175" cy="1547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1"/>
          <p:cNvSpPr txBox="1"/>
          <p:nvPr>
            <p:ph type="ctrTitle"/>
          </p:nvPr>
        </p:nvSpPr>
        <p:spPr>
          <a:xfrm>
            <a:off x="209075" y="180200"/>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Article and Author Network Graph</a:t>
            </a:r>
            <a:endParaRPr sz="3000"/>
          </a:p>
        </p:txBody>
      </p:sp>
      <p:sp>
        <p:nvSpPr>
          <p:cNvPr id="239" name="Google Shape;239;p4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40" name="Google Shape;240;p41"/>
          <p:cNvPicPr preferRelativeResize="0"/>
          <p:nvPr/>
        </p:nvPicPr>
        <p:blipFill>
          <a:blip r:embed="rId3">
            <a:alphaModFix/>
          </a:blip>
          <a:stretch>
            <a:fillRect/>
          </a:stretch>
        </p:blipFill>
        <p:spPr>
          <a:xfrm>
            <a:off x="0" y="1076155"/>
            <a:ext cx="9144003" cy="356839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5"/>
          <p:cNvSpPr txBox="1"/>
          <p:nvPr>
            <p:ph type="ctrTitle"/>
          </p:nvPr>
        </p:nvSpPr>
        <p:spPr>
          <a:xfrm>
            <a:off x="311700" y="35172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Problem Statement</a:t>
            </a:r>
            <a:endParaRPr/>
          </a:p>
        </p:txBody>
      </p:sp>
      <p:sp>
        <p:nvSpPr>
          <p:cNvPr id="66" name="Google Shape;66;p15"/>
          <p:cNvSpPr txBox="1"/>
          <p:nvPr>
            <p:ph idx="1" type="subTitle"/>
          </p:nvPr>
        </p:nvSpPr>
        <p:spPr>
          <a:xfrm>
            <a:off x="311700" y="1144325"/>
            <a:ext cx="8520600" cy="3798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chemeClr val="dk1"/>
                </a:solidFill>
              </a:rPr>
              <a:t>Researchers spend too much time and struggle to find the suitable article they are looking for.</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rgbClr val="000000"/>
              </a:buClr>
              <a:buSzPts val="1800"/>
              <a:buChar char="●"/>
            </a:pPr>
            <a:r>
              <a:rPr lang="en" sz="1800">
                <a:solidFill>
                  <a:schemeClr val="dk1"/>
                </a:solidFill>
              </a:rPr>
              <a:t>The problem becomes worse when a researcher with insufficient knowledge of searching research articles.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How to formalize and solve the recommendation problem?</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In the traditional recommendation approaches, The results of the query miss many high-quality papers,which are either published recently or have low citation count.</a:t>
            </a:r>
            <a:endParaRPr sz="180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2"/>
          <p:cNvSpPr txBox="1"/>
          <p:nvPr>
            <p:ph type="ctrTitle"/>
          </p:nvPr>
        </p:nvSpPr>
        <p:spPr>
          <a:xfrm>
            <a:off x="234750" y="166750"/>
            <a:ext cx="8520600" cy="73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PageRank Algorithm</a:t>
            </a:r>
            <a:endParaRPr sz="3000"/>
          </a:p>
        </p:txBody>
      </p:sp>
      <p:sp>
        <p:nvSpPr>
          <p:cNvPr id="246" name="Google Shape;246;p42"/>
          <p:cNvSpPr txBox="1"/>
          <p:nvPr>
            <p:ph idx="1" type="subTitle"/>
          </p:nvPr>
        </p:nvSpPr>
        <p:spPr>
          <a:xfrm>
            <a:off x="311700" y="1269850"/>
            <a:ext cx="8520600" cy="3642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222222"/>
              </a:buClr>
              <a:buSzPts val="2400"/>
              <a:buChar char="●"/>
            </a:pPr>
            <a:r>
              <a:rPr lang="en" sz="2400">
                <a:solidFill>
                  <a:srgbClr val="222222"/>
                </a:solidFill>
              </a:rPr>
              <a:t>Store the data into Neo4j graph database.</a:t>
            </a:r>
            <a:endParaRPr sz="2400">
              <a:solidFill>
                <a:srgbClr val="222222"/>
              </a:solidFill>
            </a:endParaRPr>
          </a:p>
          <a:p>
            <a:pPr indent="-381000" lvl="0" marL="457200" rtl="0" algn="l">
              <a:spcBef>
                <a:spcPts val="0"/>
              </a:spcBef>
              <a:spcAft>
                <a:spcPts val="0"/>
              </a:spcAft>
              <a:buClr>
                <a:srgbClr val="222222"/>
              </a:buClr>
              <a:buSzPts val="2400"/>
              <a:buChar char="●"/>
            </a:pPr>
            <a:r>
              <a:rPr lang="en" sz="2400">
                <a:solidFill>
                  <a:srgbClr val="222222"/>
                </a:solidFill>
              </a:rPr>
              <a:t>Search the database with the titles of the search word</a:t>
            </a:r>
            <a:endParaRPr sz="2400">
              <a:solidFill>
                <a:srgbClr val="222222"/>
              </a:solidFill>
            </a:endParaRPr>
          </a:p>
          <a:p>
            <a:pPr indent="-381000" lvl="0" marL="457200" rtl="0" algn="l">
              <a:spcBef>
                <a:spcPts val="0"/>
              </a:spcBef>
              <a:spcAft>
                <a:spcPts val="0"/>
              </a:spcAft>
              <a:buClr>
                <a:srgbClr val="222222"/>
              </a:buClr>
              <a:buSzPts val="2400"/>
              <a:buChar char="●"/>
            </a:pPr>
            <a:r>
              <a:rPr lang="en" sz="2400">
                <a:solidFill>
                  <a:srgbClr val="222222"/>
                </a:solidFill>
              </a:rPr>
              <a:t>If the records found then the records will be sent to the pagerank algorithm of networkX which will evaluate the page rank of the articles.</a:t>
            </a:r>
            <a:endParaRPr sz="2400">
              <a:solidFill>
                <a:srgbClr val="222222"/>
              </a:solidFill>
            </a:endParaRPr>
          </a:p>
          <a:p>
            <a:pPr indent="-381000" lvl="0" marL="457200" rtl="0" algn="l">
              <a:spcBef>
                <a:spcPts val="0"/>
              </a:spcBef>
              <a:spcAft>
                <a:spcPts val="0"/>
              </a:spcAft>
              <a:buClr>
                <a:srgbClr val="222222"/>
              </a:buClr>
              <a:buSzPts val="2400"/>
              <a:buChar char="●"/>
            </a:pPr>
            <a:r>
              <a:rPr lang="en" sz="2400">
                <a:solidFill>
                  <a:srgbClr val="222222"/>
                </a:solidFill>
              </a:rPr>
              <a:t>The articles which are more relevent and has highest Pagerank will be provided to the User</a:t>
            </a:r>
            <a:endParaRPr sz="2400">
              <a:solidFill>
                <a:srgbClr val="22222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Google Shape;251;p43"/>
          <p:cNvPicPr preferRelativeResize="0"/>
          <p:nvPr/>
        </p:nvPicPr>
        <p:blipFill>
          <a:blip r:embed="rId3">
            <a:alphaModFix/>
          </a:blip>
          <a:stretch>
            <a:fillRect/>
          </a:stretch>
        </p:blipFill>
        <p:spPr>
          <a:xfrm>
            <a:off x="152400" y="840775"/>
            <a:ext cx="8885823" cy="4150327"/>
          </a:xfrm>
          <a:prstGeom prst="rect">
            <a:avLst/>
          </a:prstGeom>
          <a:noFill/>
          <a:ln>
            <a:noFill/>
          </a:ln>
        </p:spPr>
      </p:pic>
      <p:sp>
        <p:nvSpPr>
          <p:cNvPr id="252" name="Google Shape;252;p43"/>
          <p:cNvSpPr txBox="1"/>
          <p:nvPr/>
        </p:nvSpPr>
        <p:spPr>
          <a:xfrm>
            <a:off x="506925" y="173100"/>
            <a:ext cx="85314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Neo4j Desktop View</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4"/>
          <p:cNvSpPr txBox="1"/>
          <p:nvPr>
            <p:ph type="ctrTitle"/>
          </p:nvPr>
        </p:nvSpPr>
        <p:spPr>
          <a:xfrm>
            <a:off x="234750" y="533325"/>
            <a:ext cx="8520600" cy="146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rgbClr val="000000"/>
                </a:solidFill>
                <a:latin typeface="Courier New"/>
                <a:ea typeface="Courier New"/>
                <a:cs typeface="Courier New"/>
                <a:sym typeface="Courier New"/>
              </a:rPr>
              <a:t>Queries given to Neo4j to search the word in the database.</a:t>
            </a:r>
            <a:endParaRPr b="1" sz="180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b="1" sz="18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800">
                <a:solidFill>
                  <a:srgbClr val="000000"/>
                </a:solidFill>
                <a:latin typeface="Courier New"/>
                <a:ea typeface="Courier New"/>
                <a:cs typeface="Courier New"/>
                <a:sym typeface="Courier New"/>
              </a:rPr>
              <a:t>CALL db.index.fulltext.queryNodes("articlesAll",$searchTerm)</a:t>
            </a:r>
            <a:endParaRPr b="1" sz="18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800">
                <a:solidFill>
                  <a:srgbClr val="000000"/>
                </a:solidFill>
                <a:latin typeface="Courier New"/>
                <a:ea typeface="Courier New"/>
                <a:cs typeface="Courier New"/>
                <a:sym typeface="Courier New"/>
              </a:rPr>
              <a:t>YIELD node, score RETURN node.id, node.title,  score</a:t>
            </a:r>
            <a:endParaRPr b="1" sz="18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sz="1800">
                <a:solidFill>
                  <a:srgbClr val="000000"/>
                </a:solidFill>
                <a:latin typeface="Courier New"/>
                <a:ea typeface="Courier New"/>
                <a:cs typeface="Courier New"/>
                <a:sym typeface="Courier New"/>
              </a:rPr>
              <a:t>LIMIT 10</a:t>
            </a:r>
            <a:endParaRPr b="1" sz="18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sz="1800">
                <a:solidFill>
                  <a:srgbClr val="000000"/>
                </a:solidFill>
                <a:latin typeface="Courier New"/>
                <a:ea typeface="Courier New"/>
                <a:cs typeface="Courier New"/>
                <a:sym typeface="Courier New"/>
              </a:rPr>
              <a:t>Here the search term is suppose Social Networks</a:t>
            </a:r>
            <a:endParaRPr b="1" sz="1800">
              <a:solidFill>
                <a:srgbClr val="000000"/>
              </a:solidFill>
              <a:latin typeface="Courier New"/>
              <a:ea typeface="Courier New"/>
              <a:cs typeface="Courier New"/>
              <a:sym typeface="Courier New"/>
            </a:endParaRPr>
          </a:p>
        </p:txBody>
      </p:sp>
      <p:sp>
        <p:nvSpPr>
          <p:cNvPr id="258" name="Google Shape;258;p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59" name="Google Shape;259;p44"/>
          <p:cNvPicPr preferRelativeResize="0"/>
          <p:nvPr/>
        </p:nvPicPr>
        <p:blipFill>
          <a:blip r:embed="rId3">
            <a:alphaModFix/>
          </a:blip>
          <a:stretch>
            <a:fillRect/>
          </a:stretch>
        </p:blipFill>
        <p:spPr>
          <a:xfrm>
            <a:off x="108325" y="2098175"/>
            <a:ext cx="8927349" cy="2841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5"/>
          <p:cNvSpPr txBox="1"/>
          <p:nvPr>
            <p:ph type="ctrTitle"/>
          </p:nvPr>
        </p:nvSpPr>
        <p:spPr>
          <a:xfrm>
            <a:off x="311700" y="525900"/>
            <a:ext cx="8520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Now we will call the pagerank procedure to get the pagerank of each article </a:t>
            </a:r>
            <a:endParaRPr sz="3000"/>
          </a:p>
        </p:txBody>
      </p:sp>
      <p:sp>
        <p:nvSpPr>
          <p:cNvPr id="265" name="Google Shape;265;p45"/>
          <p:cNvSpPr txBox="1"/>
          <p:nvPr>
            <p:ph idx="1" type="subTitle"/>
          </p:nvPr>
        </p:nvSpPr>
        <p:spPr>
          <a:xfrm>
            <a:off x="311700" y="1533800"/>
            <a:ext cx="8520600" cy="31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Courier New"/>
                <a:ea typeface="Courier New"/>
                <a:cs typeface="Courier New"/>
                <a:sym typeface="Courier New"/>
              </a:rPr>
              <a:t>CALL db.index.fulltext.queryNodes("articlesAll", $searchTerm)YIELD node</a:t>
            </a:r>
            <a:endParaRPr b="1"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800">
                <a:solidFill>
                  <a:schemeClr val="dk1"/>
                </a:solidFill>
                <a:latin typeface="Courier New"/>
                <a:ea typeface="Courier New"/>
                <a:cs typeface="Courier New"/>
                <a:sym typeface="Courier New"/>
              </a:rPr>
              <a:t>WITH collect(node) as articles</a:t>
            </a:r>
            <a:endParaRPr b="1"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800">
                <a:solidFill>
                  <a:schemeClr val="dk1"/>
                </a:solidFill>
                <a:latin typeface="Courier New"/>
                <a:ea typeface="Courier New"/>
                <a:cs typeface="Courier New"/>
                <a:sym typeface="Courier New"/>
              </a:rPr>
              <a:t>CALL algo.pageRank.stream('Article', 'REFERENCES', {</a:t>
            </a:r>
            <a:endParaRPr b="1"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800">
                <a:solidFill>
                  <a:schemeClr val="dk1"/>
                </a:solidFill>
                <a:latin typeface="Courier New"/>
                <a:ea typeface="Courier New"/>
                <a:cs typeface="Courier New"/>
                <a:sym typeface="Courier New"/>
              </a:rPr>
              <a:t>sourceNodes: articles})</a:t>
            </a:r>
            <a:endParaRPr b="1"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800">
                <a:solidFill>
                  <a:schemeClr val="dk1"/>
                </a:solidFill>
                <a:latin typeface="Courier New"/>
                <a:ea typeface="Courier New"/>
                <a:cs typeface="Courier New"/>
                <a:sym typeface="Courier New"/>
              </a:rPr>
              <a:t>YIELD nodeId, score</a:t>
            </a:r>
            <a:endParaRPr b="1"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800">
                <a:solidFill>
                  <a:schemeClr val="dk1"/>
                </a:solidFill>
                <a:latin typeface="Courier New"/>
                <a:ea typeface="Courier New"/>
                <a:cs typeface="Courier New"/>
                <a:sym typeface="Courier New"/>
              </a:rPr>
              <a:t>WITH nodeId,score</a:t>
            </a:r>
            <a:endParaRPr b="1"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800">
                <a:solidFill>
                  <a:schemeClr val="dk1"/>
                </a:solidFill>
                <a:latin typeface="Courier New"/>
                <a:ea typeface="Courier New"/>
                <a:cs typeface="Courier New"/>
                <a:sym typeface="Courier New"/>
              </a:rPr>
              <a:t>ORDER BY score DESC</a:t>
            </a:r>
            <a:endParaRPr b="1"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800">
                <a:solidFill>
                  <a:schemeClr val="dk1"/>
                </a:solidFill>
                <a:latin typeface="Courier New"/>
                <a:ea typeface="Courier New"/>
                <a:cs typeface="Courier New"/>
                <a:sym typeface="Courier New"/>
              </a:rPr>
              <a:t>LIMIT 10</a:t>
            </a:r>
            <a:endParaRPr b="1"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1800">
                <a:solidFill>
                  <a:schemeClr val="dk1"/>
                </a:solidFill>
                <a:latin typeface="Courier New"/>
                <a:ea typeface="Courier New"/>
                <a:cs typeface="Courier New"/>
                <a:sym typeface="Courier New"/>
              </a:rPr>
              <a:t>RETURN algo.getNodeById(nodeId).title as article, score</a:t>
            </a:r>
            <a:endParaRPr b="1" sz="18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6"/>
          <p:cNvSpPr txBox="1"/>
          <p:nvPr>
            <p:ph type="ctrTitle"/>
          </p:nvPr>
        </p:nvSpPr>
        <p:spPr>
          <a:xfrm>
            <a:off x="311700" y="487400"/>
            <a:ext cx="8520600" cy="5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Final Titles of articles of the search term ‘Social Networks’</a:t>
            </a:r>
            <a:endParaRPr sz="3000"/>
          </a:p>
        </p:txBody>
      </p:sp>
      <p:sp>
        <p:nvSpPr>
          <p:cNvPr id="271" name="Google Shape;271;p4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72" name="Google Shape;272;p46"/>
          <p:cNvPicPr preferRelativeResize="0"/>
          <p:nvPr/>
        </p:nvPicPr>
        <p:blipFill>
          <a:blip r:embed="rId3">
            <a:alphaModFix/>
          </a:blip>
          <a:stretch>
            <a:fillRect/>
          </a:stretch>
        </p:blipFill>
        <p:spPr>
          <a:xfrm>
            <a:off x="208100" y="1154400"/>
            <a:ext cx="8727799" cy="3514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Content Based Filtering</a:t>
            </a:r>
            <a:endParaRPr/>
          </a:p>
        </p:txBody>
      </p:sp>
      <p:sp>
        <p:nvSpPr>
          <p:cNvPr id="278" name="Google Shape;278;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lnSpc>
                <a:spcPct val="90000"/>
              </a:lnSpc>
              <a:spcBef>
                <a:spcPts val="1000"/>
              </a:spcBef>
              <a:spcAft>
                <a:spcPts val="0"/>
              </a:spcAft>
              <a:buClr>
                <a:schemeClr val="dk1"/>
              </a:buClr>
              <a:buSzPts val="1900"/>
              <a:buChar char="●"/>
            </a:pPr>
            <a:r>
              <a:rPr lang="en" sz="1900">
                <a:solidFill>
                  <a:schemeClr val="dk1"/>
                </a:solidFill>
              </a:rPr>
              <a:t>To recommend papers based on the titles.</a:t>
            </a:r>
            <a:endParaRPr sz="1900">
              <a:solidFill>
                <a:schemeClr val="dk1"/>
              </a:solidFill>
            </a:endParaRPr>
          </a:p>
          <a:p>
            <a:pPr indent="-349250" lvl="0" marL="457200" rtl="0" algn="l">
              <a:lnSpc>
                <a:spcPct val="90000"/>
              </a:lnSpc>
              <a:spcBef>
                <a:spcPts val="0"/>
              </a:spcBef>
              <a:spcAft>
                <a:spcPts val="0"/>
              </a:spcAft>
              <a:buClr>
                <a:schemeClr val="dk1"/>
              </a:buClr>
              <a:buSzPts val="1900"/>
              <a:buChar char="●"/>
            </a:pPr>
            <a:r>
              <a:rPr lang="en" sz="1900">
                <a:solidFill>
                  <a:schemeClr val="dk1"/>
                </a:solidFill>
              </a:rPr>
              <a:t>Implemented 3 models</a:t>
            </a:r>
            <a:endParaRPr sz="1900">
              <a:solidFill>
                <a:schemeClr val="dk1"/>
              </a:solidFill>
            </a:endParaRPr>
          </a:p>
          <a:p>
            <a:pPr indent="0" lvl="0" marL="0" rtl="0" algn="l">
              <a:lnSpc>
                <a:spcPct val="90000"/>
              </a:lnSpc>
              <a:spcBef>
                <a:spcPts val="1000"/>
              </a:spcBef>
              <a:spcAft>
                <a:spcPts val="0"/>
              </a:spcAft>
              <a:buNone/>
            </a:pPr>
            <a:r>
              <a:rPr lang="en" sz="1900">
                <a:solidFill>
                  <a:schemeClr val="dk1"/>
                </a:solidFill>
              </a:rPr>
              <a:t>            </a:t>
            </a:r>
            <a:r>
              <a:rPr lang="en" sz="1900">
                <a:solidFill>
                  <a:schemeClr val="dk1"/>
                </a:solidFill>
              </a:rPr>
              <a:t>1. </a:t>
            </a:r>
            <a:r>
              <a:rPr lang="en" sz="1900">
                <a:solidFill>
                  <a:schemeClr val="dk1"/>
                </a:solidFill>
              </a:rPr>
              <a:t>TF-IDF &amp; Cosine similarity</a:t>
            </a:r>
            <a:endParaRPr sz="1900">
              <a:solidFill>
                <a:schemeClr val="dk1"/>
              </a:solidFill>
            </a:endParaRPr>
          </a:p>
          <a:p>
            <a:pPr indent="0" lvl="0" marL="0" rtl="0" algn="l">
              <a:lnSpc>
                <a:spcPct val="90000"/>
              </a:lnSpc>
              <a:spcBef>
                <a:spcPts val="1000"/>
              </a:spcBef>
              <a:spcAft>
                <a:spcPts val="0"/>
              </a:spcAft>
              <a:buNone/>
            </a:pPr>
            <a:r>
              <a:rPr lang="en" sz="1900">
                <a:solidFill>
                  <a:schemeClr val="dk1"/>
                </a:solidFill>
              </a:rPr>
              <a:t>            2. K Nearest Neighbors</a:t>
            </a:r>
            <a:endParaRPr sz="1900">
              <a:solidFill>
                <a:schemeClr val="dk1"/>
              </a:solidFill>
            </a:endParaRPr>
          </a:p>
          <a:p>
            <a:pPr indent="0" lvl="0" marL="457200" rtl="0" algn="l">
              <a:lnSpc>
                <a:spcPct val="90000"/>
              </a:lnSpc>
              <a:spcBef>
                <a:spcPts val="1000"/>
              </a:spcBef>
              <a:spcAft>
                <a:spcPts val="0"/>
              </a:spcAft>
              <a:buNone/>
            </a:pPr>
            <a:r>
              <a:rPr lang="en" sz="1900">
                <a:solidFill>
                  <a:schemeClr val="dk1"/>
                </a:solidFill>
              </a:rPr>
              <a:t>     3. Word2Vec</a:t>
            </a:r>
            <a:endParaRPr sz="1900">
              <a:solidFill>
                <a:schemeClr val="dk1"/>
              </a:solidFill>
            </a:endParaRPr>
          </a:p>
          <a:p>
            <a:pPr indent="0" lvl="0" marL="457200" rtl="0" algn="l">
              <a:spcBef>
                <a:spcPts val="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TF-IDF &amp; Cosine Similarity</a:t>
            </a:r>
            <a:endParaRPr/>
          </a:p>
        </p:txBody>
      </p:sp>
      <p:sp>
        <p:nvSpPr>
          <p:cNvPr id="284" name="Google Shape;284;p48"/>
          <p:cNvSpPr txBox="1"/>
          <p:nvPr>
            <p:ph idx="1" type="body"/>
          </p:nvPr>
        </p:nvSpPr>
        <p:spPr>
          <a:xfrm>
            <a:off x="311700" y="1017725"/>
            <a:ext cx="8520600" cy="3551100"/>
          </a:xfrm>
          <a:prstGeom prst="rect">
            <a:avLst/>
          </a:prstGeom>
        </p:spPr>
        <p:txBody>
          <a:bodyPr anchorCtr="0" anchor="t" bIns="91425" lIns="91425" spcFirstLastPara="1" rIns="91425" wrap="square" tIns="91425">
            <a:noAutofit/>
          </a:bodyPr>
          <a:lstStyle/>
          <a:p>
            <a:pPr indent="0" lvl="0" marL="0" rtl="0" algn="l">
              <a:spcBef>
                <a:spcPts val="3200"/>
              </a:spcBef>
              <a:spcAft>
                <a:spcPts val="0"/>
              </a:spcAft>
              <a:buClr>
                <a:schemeClr val="dk1"/>
              </a:buClr>
              <a:buSzPts val="1100"/>
              <a:buFont typeface="Arial"/>
              <a:buNone/>
            </a:pPr>
            <a:r>
              <a:rPr b="1" lang="en">
                <a:solidFill>
                  <a:srgbClr val="222222"/>
                </a:solidFill>
                <a:highlight>
                  <a:srgbClr val="FFFFFF"/>
                </a:highlight>
              </a:rPr>
              <a:t>Tf</a:t>
            </a:r>
            <a:r>
              <a:rPr lang="en">
                <a:solidFill>
                  <a:srgbClr val="222222"/>
                </a:solidFill>
                <a:highlight>
                  <a:srgbClr val="FFFFFF"/>
                </a:highlight>
              </a:rPr>
              <a:t>-</a:t>
            </a:r>
            <a:r>
              <a:rPr b="1" lang="en">
                <a:solidFill>
                  <a:srgbClr val="222222"/>
                </a:solidFill>
                <a:highlight>
                  <a:srgbClr val="FFFFFF"/>
                </a:highlight>
              </a:rPr>
              <a:t>idf</a:t>
            </a:r>
            <a:r>
              <a:rPr lang="en">
                <a:solidFill>
                  <a:srgbClr val="222222"/>
                </a:solidFill>
                <a:highlight>
                  <a:srgbClr val="FFFFFF"/>
                </a:highlight>
              </a:rPr>
              <a:t> is a transformation you apply to texts to get two real-valued vectors.</a:t>
            </a:r>
            <a:endParaRPr>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lang="en">
                <a:solidFill>
                  <a:schemeClr val="dk1"/>
                </a:solidFill>
              </a:rPr>
              <a:t>●TF: Term frequency. This is simply the frequency of a word in a document.</a:t>
            </a:r>
            <a:endParaRPr>
              <a:solidFill>
                <a:schemeClr val="dk1"/>
              </a:solidFill>
            </a:endParaRPr>
          </a:p>
          <a:p>
            <a:pPr indent="0" lvl="0" marL="0" rtl="0" algn="l">
              <a:spcBef>
                <a:spcPts val="0"/>
              </a:spcBef>
              <a:spcAft>
                <a:spcPts val="0"/>
              </a:spcAft>
              <a:buNone/>
            </a:pPr>
            <a:r>
              <a:rPr lang="en">
                <a:solidFill>
                  <a:schemeClr val="dk1"/>
                </a:solidFill>
              </a:rPr>
              <a:t>●IDF: Inverse Document Frequency . This is the universe of document frequency among the whole corpus of documents.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rgbClr val="222222"/>
                </a:solidFill>
                <a:highlight>
                  <a:srgbClr val="FFFFFF"/>
                </a:highlight>
              </a:rPr>
              <a:t>Cosine similarity</a:t>
            </a:r>
            <a:r>
              <a:rPr lang="en">
                <a:solidFill>
                  <a:srgbClr val="222222"/>
                </a:solidFill>
                <a:highlight>
                  <a:srgbClr val="FFFFFF"/>
                </a:highlight>
              </a:rPr>
              <a:t> of any pair of vectors by taking their dot product and dividing that by the product of their norms. That yields the </a:t>
            </a:r>
            <a:r>
              <a:rPr b="1" lang="en">
                <a:solidFill>
                  <a:srgbClr val="222222"/>
                </a:solidFill>
                <a:highlight>
                  <a:srgbClr val="FFFFFF"/>
                </a:highlight>
              </a:rPr>
              <a:t>cosine</a:t>
            </a:r>
            <a:r>
              <a:rPr lang="en">
                <a:solidFill>
                  <a:srgbClr val="222222"/>
                </a:solidFill>
                <a:highlight>
                  <a:srgbClr val="FFFFFF"/>
                </a:highlight>
              </a:rPr>
              <a:t> of the angle between the vectors</a:t>
            </a:r>
            <a:r>
              <a:rPr lang="en">
                <a:solidFill>
                  <a:schemeClr val="dk1"/>
                </a:solidFill>
                <a:highlight>
                  <a:srgbClr val="FFFFFF"/>
                </a:highlight>
              </a:rPr>
              <a:t>.</a:t>
            </a:r>
            <a:r>
              <a:rPr lang="en">
                <a:solidFill>
                  <a:srgbClr val="242729"/>
                </a:solidFill>
                <a:highlight>
                  <a:srgbClr val="FFFFFF"/>
                </a:highlight>
              </a:rPr>
              <a:t>If </a:t>
            </a:r>
            <a:r>
              <a:rPr b="1" lang="en">
                <a:solidFill>
                  <a:srgbClr val="242729"/>
                </a:solidFill>
                <a:highlight>
                  <a:srgbClr val="FFFFFF"/>
                </a:highlight>
              </a:rPr>
              <a:t>d</a:t>
            </a:r>
            <a:r>
              <a:rPr baseline="-25000" lang="en" sz="3000">
                <a:solidFill>
                  <a:srgbClr val="242729"/>
                </a:solidFill>
                <a:highlight>
                  <a:srgbClr val="FFFFFF"/>
                </a:highlight>
              </a:rPr>
              <a:t>2</a:t>
            </a:r>
            <a:r>
              <a:rPr lang="en">
                <a:solidFill>
                  <a:srgbClr val="242729"/>
                </a:solidFill>
                <a:highlight>
                  <a:srgbClr val="FFFFFF"/>
                </a:highlight>
              </a:rPr>
              <a:t> and </a:t>
            </a:r>
            <a:r>
              <a:rPr b="1" lang="en">
                <a:solidFill>
                  <a:srgbClr val="242729"/>
                </a:solidFill>
                <a:highlight>
                  <a:srgbClr val="FFFFFF"/>
                </a:highlight>
              </a:rPr>
              <a:t>q</a:t>
            </a:r>
            <a:r>
              <a:rPr lang="en">
                <a:solidFill>
                  <a:srgbClr val="242729"/>
                </a:solidFill>
                <a:highlight>
                  <a:srgbClr val="FFFFFF"/>
                </a:highlight>
              </a:rPr>
              <a:t> are tf-idf vectors.</a:t>
            </a:r>
            <a:endParaRPr>
              <a:solidFill>
                <a:srgbClr val="242729"/>
              </a:solidFill>
              <a:highlight>
                <a:srgbClr val="FFFFFF"/>
              </a:highlight>
            </a:endParaRPr>
          </a:p>
          <a:p>
            <a:pPr indent="0" lvl="0" marL="0" rtl="0" algn="l">
              <a:spcBef>
                <a:spcPts val="0"/>
              </a:spcBef>
              <a:spcAft>
                <a:spcPts val="0"/>
              </a:spcAft>
              <a:buClr>
                <a:schemeClr val="dk1"/>
              </a:buClr>
              <a:buSzPts val="1100"/>
              <a:buFont typeface="Arial"/>
              <a:buNone/>
            </a:pPr>
            <a:r>
              <a:rPr lang="en">
                <a:solidFill>
                  <a:srgbClr val="242729"/>
                </a:solidFill>
                <a:highlight>
                  <a:srgbClr val="FFFFFF"/>
                </a:highlight>
              </a:rPr>
              <a:t>                                           </a:t>
            </a:r>
            <a:endParaRPr>
              <a:solidFill>
                <a:srgbClr val="242729"/>
              </a:solidFill>
              <a:highlight>
                <a:srgbClr val="FFFFFF"/>
              </a:highlight>
            </a:endParaRPr>
          </a:p>
          <a:p>
            <a:pPr indent="0" lvl="0" marL="0" rtl="0" algn="l">
              <a:spcBef>
                <a:spcPts val="0"/>
              </a:spcBef>
              <a:spcAft>
                <a:spcPts val="1600"/>
              </a:spcAft>
              <a:buNone/>
            </a:pPr>
            <a:r>
              <a:t/>
            </a:r>
            <a:endParaRPr/>
          </a:p>
        </p:txBody>
      </p:sp>
      <p:pic>
        <p:nvPicPr>
          <p:cNvPr id="285" name="Google Shape;285;p48"/>
          <p:cNvPicPr preferRelativeResize="0"/>
          <p:nvPr/>
        </p:nvPicPr>
        <p:blipFill>
          <a:blip r:embed="rId3">
            <a:alphaModFix/>
          </a:blip>
          <a:stretch>
            <a:fillRect/>
          </a:stretch>
        </p:blipFill>
        <p:spPr>
          <a:xfrm>
            <a:off x="3494450" y="4034300"/>
            <a:ext cx="1570525" cy="52993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TF-IDF &amp; Cosine Similarity</a:t>
            </a:r>
            <a:endParaRPr/>
          </a:p>
        </p:txBody>
      </p:sp>
      <p:sp>
        <p:nvSpPr>
          <p:cNvPr id="291" name="Google Shape;291;p49"/>
          <p:cNvSpPr txBox="1"/>
          <p:nvPr>
            <p:ph idx="1" type="body"/>
          </p:nvPr>
        </p:nvSpPr>
        <p:spPr>
          <a:xfrm>
            <a:off x="272425" y="1142650"/>
            <a:ext cx="8520600" cy="34164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t/>
            </a:r>
            <a:endParaRPr sz="2800">
              <a:solidFill>
                <a:schemeClr val="dk1"/>
              </a:solidFill>
            </a:endParaRPr>
          </a:p>
          <a:p>
            <a:pPr indent="0" lvl="0" marL="0" rtl="0" algn="l">
              <a:lnSpc>
                <a:spcPct val="90000"/>
              </a:lnSpc>
              <a:spcBef>
                <a:spcPts val="1000"/>
              </a:spcBef>
              <a:spcAft>
                <a:spcPts val="0"/>
              </a:spcAft>
              <a:buClr>
                <a:schemeClr val="dk1"/>
              </a:buClr>
              <a:buSzPts val="1100"/>
              <a:buFont typeface="Arial"/>
              <a:buNone/>
            </a:pPr>
            <a:r>
              <a:t/>
            </a:r>
            <a:endParaRPr sz="1400">
              <a:solidFill>
                <a:schemeClr val="dk1"/>
              </a:solidFill>
            </a:endParaRPr>
          </a:p>
          <a:p>
            <a:pPr indent="0" lvl="0" marL="0" rtl="0" algn="l">
              <a:lnSpc>
                <a:spcPct val="90000"/>
              </a:lnSpc>
              <a:spcBef>
                <a:spcPts val="1000"/>
              </a:spcBef>
              <a:spcAft>
                <a:spcPts val="0"/>
              </a:spcAft>
              <a:buClr>
                <a:schemeClr val="dk1"/>
              </a:buClr>
              <a:buSzPts val="1100"/>
              <a:buFont typeface="Arial"/>
              <a:buNone/>
            </a:pPr>
            <a:r>
              <a:t/>
            </a:r>
            <a:endParaRPr sz="1400">
              <a:solidFill>
                <a:schemeClr val="dk1"/>
              </a:solidFill>
            </a:endParaRPr>
          </a:p>
          <a:p>
            <a:pPr indent="0" lvl="0" marL="0" rtl="0" algn="l">
              <a:lnSpc>
                <a:spcPct val="90000"/>
              </a:lnSpc>
              <a:spcBef>
                <a:spcPts val="100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1600"/>
              </a:spcAft>
              <a:buNone/>
            </a:pPr>
            <a:r>
              <a:t/>
            </a:r>
            <a:endParaRPr sz="1400"/>
          </a:p>
        </p:txBody>
      </p:sp>
      <p:pic>
        <p:nvPicPr>
          <p:cNvPr id="292" name="Google Shape;292;p49"/>
          <p:cNvPicPr preferRelativeResize="0"/>
          <p:nvPr/>
        </p:nvPicPr>
        <p:blipFill>
          <a:blip r:embed="rId3">
            <a:alphaModFix/>
          </a:blip>
          <a:stretch>
            <a:fillRect/>
          </a:stretch>
        </p:blipFill>
        <p:spPr>
          <a:xfrm>
            <a:off x="659175" y="1017725"/>
            <a:ext cx="6496575" cy="798225"/>
          </a:xfrm>
          <a:prstGeom prst="rect">
            <a:avLst/>
          </a:prstGeom>
          <a:noFill/>
          <a:ln>
            <a:noFill/>
          </a:ln>
        </p:spPr>
      </p:pic>
      <p:pic>
        <p:nvPicPr>
          <p:cNvPr id="293" name="Google Shape;293;p49"/>
          <p:cNvPicPr preferRelativeResize="0"/>
          <p:nvPr/>
        </p:nvPicPr>
        <p:blipFill>
          <a:blip r:embed="rId4">
            <a:alphaModFix/>
          </a:blip>
          <a:stretch>
            <a:fillRect/>
          </a:stretch>
        </p:blipFill>
        <p:spPr>
          <a:xfrm>
            <a:off x="723950" y="2041688"/>
            <a:ext cx="7696100" cy="1011025"/>
          </a:xfrm>
          <a:prstGeom prst="rect">
            <a:avLst/>
          </a:prstGeom>
          <a:noFill/>
          <a:ln>
            <a:noFill/>
          </a:ln>
        </p:spPr>
      </p:pic>
      <p:pic>
        <p:nvPicPr>
          <p:cNvPr id="294" name="Google Shape;294;p49"/>
          <p:cNvPicPr preferRelativeResize="0"/>
          <p:nvPr/>
        </p:nvPicPr>
        <p:blipFill rotWithShape="1">
          <a:blip r:embed="rId5">
            <a:alphaModFix/>
          </a:blip>
          <a:srcRect b="11527" l="0" r="0" t="0"/>
          <a:stretch/>
        </p:blipFill>
        <p:spPr>
          <a:xfrm>
            <a:off x="684675" y="3278475"/>
            <a:ext cx="7696099" cy="942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50"/>
          <p:cNvSpPr txBox="1"/>
          <p:nvPr>
            <p:ph type="title"/>
          </p:nvPr>
        </p:nvSpPr>
        <p:spPr>
          <a:xfrm>
            <a:off x="311700" y="445025"/>
            <a:ext cx="8520600" cy="4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TF-IDF Implementation</a:t>
            </a:r>
            <a:endParaRPr/>
          </a:p>
        </p:txBody>
      </p:sp>
      <p:sp>
        <p:nvSpPr>
          <p:cNvPr id="300" name="Google Shape;300;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1" name="Google Shape;301;p50"/>
          <p:cNvPicPr preferRelativeResize="0"/>
          <p:nvPr/>
        </p:nvPicPr>
        <p:blipFill>
          <a:blip r:embed="rId3">
            <a:alphaModFix/>
          </a:blip>
          <a:stretch>
            <a:fillRect/>
          </a:stretch>
        </p:blipFill>
        <p:spPr>
          <a:xfrm>
            <a:off x="311700" y="1194325"/>
            <a:ext cx="8520601" cy="1436300"/>
          </a:xfrm>
          <a:prstGeom prst="rect">
            <a:avLst/>
          </a:prstGeom>
          <a:noFill/>
          <a:ln>
            <a:noFill/>
          </a:ln>
        </p:spPr>
      </p:pic>
      <p:pic>
        <p:nvPicPr>
          <p:cNvPr id="302" name="Google Shape;302;p50"/>
          <p:cNvPicPr preferRelativeResize="0"/>
          <p:nvPr/>
        </p:nvPicPr>
        <p:blipFill>
          <a:blip r:embed="rId4">
            <a:alphaModFix/>
          </a:blip>
          <a:stretch>
            <a:fillRect/>
          </a:stretch>
        </p:blipFill>
        <p:spPr>
          <a:xfrm>
            <a:off x="353375" y="2970225"/>
            <a:ext cx="8478925" cy="7794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TF-IDF Result</a:t>
            </a:r>
            <a:endParaRPr/>
          </a:p>
        </p:txBody>
      </p:sp>
      <p:sp>
        <p:nvSpPr>
          <p:cNvPr id="308" name="Google Shape;308;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Output: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09" name="Google Shape;309;p51"/>
          <p:cNvPicPr preferRelativeResize="0"/>
          <p:nvPr/>
        </p:nvPicPr>
        <p:blipFill>
          <a:blip r:embed="rId3">
            <a:alphaModFix/>
          </a:blip>
          <a:stretch>
            <a:fillRect/>
          </a:stretch>
        </p:blipFill>
        <p:spPr>
          <a:xfrm>
            <a:off x="628500" y="1572050"/>
            <a:ext cx="7351775" cy="612750"/>
          </a:xfrm>
          <a:prstGeom prst="rect">
            <a:avLst/>
          </a:prstGeom>
          <a:noFill/>
          <a:ln>
            <a:noFill/>
          </a:ln>
        </p:spPr>
      </p:pic>
      <p:pic>
        <p:nvPicPr>
          <p:cNvPr id="310" name="Google Shape;310;p51"/>
          <p:cNvPicPr preferRelativeResize="0"/>
          <p:nvPr/>
        </p:nvPicPr>
        <p:blipFill>
          <a:blip r:embed="rId4">
            <a:alphaModFix/>
          </a:blip>
          <a:stretch>
            <a:fillRect/>
          </a:stretch>
        </p:blipFill>
        <p:spPr>
          <a:xfrm>
            <a:off x="628500" y="2833225"/>
            <a:ext cx="8073950" cy="1234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ph type="ctrTitle"/>
          </p:nvPr>
        </p:nvSpPr>
        <p:spPr>
          <a:xfrm>
            <a:off x="311700" y="45600"/>
            <a:ext cx="8520600" cy="56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Li</a:t>
            </a:r>
            <a:r>
              <a:rPr lang="en" sz="3600"/>
              <a:t>terature Survey</a:t>
            </a:r>
            <a:endParaRPr sz="3600"/>
          </a:p>
        </p:txBody>
      </p:sp>
      <p:graphicFrame>
        <p:nvGraphicFramePr>
          <p:cNvPr id="72" name="Google Shape;72;p16"/>
          <p:cNvGraphicFramePr/>
          <p:nvPr/>
        </p:nvGraphicFramePr>
        <p:xfrm>
          <a:off x="560575" y="609365"/>
          <a:ext cx="3000000" cy="3000000"/>
        </p:xfrm>
        <a:graphic>
          <a:graphicData uri="http://schemas.openxmlformats.org/drawingml/2006/table">
            <a:tbl>
              <a:tblPr>
                <a:noFill/>
                <a:tableStyleId>{AE9C057F-24A2-4713-9190-54C67BEA5479}</a:tableStyleId>
              </a:tblPr>
              <a:tblGrid>
                <a:gridCol w="1896625"/>
                <a:gridCol w="6375100"/>
              </a:tblGrid>
              <a:tr h="348525">
                <a:tc>
                  <a:txBody>
                    <a:bodyPr/>
                    <a:lstStyle/>
                    <a:p>
                      <a:pPr indent="0" lvl="0" marL="0" rtl="0" algn="l">
                        <a:spcBef>
                          <a:spcPts val="0"/>
                        </a:spcBef>
                        <a:spcAft>
                          <a:spcPts val="0"/>
                        </a:spcAft>
                        <a:buNone/>
                      </a:pPr>
                      <a:r>
                        <a:rPr lang="en" sz="1200"/>
                        <a:t>Methodologies</a:t>
                      </a:r>
                      <a:endParaRPr sz="1200"/>
                    </a:p>
                  </a:txBody>
                  <a:tcPr marT="91425" marB="91425" marR="91425" marL="91425">
                    <a:solidFill>
                      <a:srgbClr val="00FFFF"/>
                    </a:solidFill>
                  </a:tcPr>
                </a:tc>
                <a:tc>
                  <a:txBody>
                    <a:bodyPr/>
                    <a:lstStyle/>
                    <a:p>
                      <a:pPr indent="0" lvl="0" marL="0" rtl="0" algn="l">
                        <a:spcBef>
                          <a:spcPts val="0"/>
                        </a:spcBef>
                        <a:spcAft>
                          <a:spcPts val="0"/>
                        </a:spcAft>
                        <a:buNone/>
                      </a:pPr>
                      <a:r>
                        <a:rPr lang="en" sz="1200"/>
                        <a:t>Limitation</a:t>
                      </a:r>
                      <a:endParaRPr sz="1200"/>
                    </a:p>
                  </a:txBody>
                  <a:tcPr marT="91425" marB="91425" marR="91425" marL="91425">
                    <a:solidFill>
                      <a:srgbClr val="00FFFF"/>
                    </a:solidFill>
                  </a:tcPr>
                </a:tc>
              </a:tr>
              <a:tr h="695275">
                <a:tc>
                  <a:txBody>
                    <a:bodyPr/>
                    <a:lstStyle/>
                    <a:p>
                      <a:pPr indent="0" lvl="0" marL="0" rtl="0" algn="l">
                        <a:spcBef>
                          <a:spcPts val="0"/>
                        </a:spcBef>
                        <a:spcAft>
                          <a:spcPts val="0"/>
                        </a:spcAft>
                        <a:buClr>
                          <a:schemeClr val="dk1"/>
                        </a:buClr>
                        <a:buSzPts val="1100"/>
                        <a:buFont typeface="Arial"/>
                        <a:buNone/>
                      </a:pPr>
                      <a:r>
                        <a:rPr lang="en" sz="1200"/>
                        <a:t>	 	 	</a:t>
                      </a:r>
                      <a:endParaRPr sz="1200"/>
                    </a:p>
                    <a:p>
                      <a:pPr indent="0" lvl="0" marL="0" rtl="0" algn="l">
                        <a:spcBef>
                          <a:spcPts val="0"/>
                        </a:spcBef>
                        <a:spcAft>
                          <a:spcPts val="0"/>
                        </a:spcAft>
                        <a:buClr>
                          <a:schemeClr val="dk1"/>
                        </a:buClr>
                        <a:buSzPts val="1100"/>
                        <a:buFont typeface="Arial"/>
                        <a:buNone/>
                      </a:pPr>
                      <a:r>
                        <a:rPr lang="en" sz="1200"/>
                        <a:t>Collaborative filtering</a:t>
                      </a:r>
                      <a:endParaRPr sz="1200"/>
                    </a:p>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t>cold start problem, does not capture</a:t>
                      </a:r>
                      <a:endParaRPr sz="1200"/>
                    </a:p>
                    <a:p>
                      <a:pPr indent="0" lvl="0" marL="0" rtl="0" algn="l">
                        <a:lnSpc>
                          <a:spcPct val="115000"/>
                        </a:lnSpc>
                        <a:spcBef>
                          <a:spcPts val="0"/>
                        </a:spcBef>
                        <a:spcAft>
                          <a:spcPts val="0"/>
                        </a:spcAft>
                        <a:buNone/>
                      </a:pPr>
                      <a:r>
                        <a:rPr lang="en" sz="1200"/>
                        <a:t>the semantics of the user interests</a:t>
                      </a:r>
                      <a:endParaRPr sz="1200"/>
                    </a:p>
                  </a:txBody>
                  <a:tcPr marT="91425" marB="91425" marR="91425" marL="91425"/>
                </a:tc>
              </a:tr>
              <a:tr h="695275">
                <a:tc>
                  <a:txBody>
                    <a:bodyPr/>
                    <a:lstStyle/>
                    <a:p>
                      <a:pPr indent="0" lvl="0" marL="0" rtl="0" algn="l">
                        <a:spcBef>
                          <a:spcPts val="0"/>
                        </a:spcBef>
                        <a:spcAft>
                          <a:spcPts val="0"/>
                        </a:spcAft>
                        <a:buClr>
                          <a:schemeClr val="dk1"/>
                        </a:buClr>
                        <a:buSzPts val="1100"/>
                        <a:buFont typeface="Arial"/>
                        <a:buNone/>
                      </a:pPr>
                      <a:r>
                        <a:rPr lang="en" sz="1200"/>
                        <a:t>Matrix factorization based methods</a:t>
                      </a:r>
                      <a:endParaRPr sz="1200"/>
                    </a:p>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t>usually time consuming, and it would become even</a:t>
                      </a:r>
                      <a:endParaRPr sz="1200"/>
                    </a:p>
                    <a:p>
                      <a:pPr indent="0" lvl="0" marL="0" rtl="0" algn="l">
                        <a:spcBef>
                          <a:spcPts val="0"/>
                        </a:spcBef>
                        <a:spcAft>
                          <a:spcPts val="0"/>
                        </a:spcAft>
                        <a:buNone/>
                      </a:pPr>
                      <a:r>
                        <a:rPr lang="en" sz="1200"/>
                        <a:t>more challenging when the paper collection is extremely large</a:t>
                      </a:r>
                      <a:endParaRPr sz="1200"/>
                    </a:p>
                  </a:txBody>
                  <a:tcPr marT="91425" marB="91425" marR="91425" marL="91425"/>
                </a:tc>
              </a:tr>
              <a:tr h="868650">
                <a:tc>
                  <a:txBody>
                    <a:bodyPr/>
                    <a:lstStyle/>
                    <a:p>
                      <a:pPr indent="0" lvl="0" marL="0" rtl="0" algn="l">
                        <a:spcBef>
                          <a:spcPts val="0"/>
                        </a:spcBef>
                        <a:spcAft>
                          <a:spcPts val="0"/>
                        </a:spcAft>
                        <a:buClr>
                          <a:schemeClr val="dk1"/>
                        </a:buClr>
                        <a:buSzPts val="1100"/>
                        <a:buFont typeface="Arial"/>
                        <a:buNone/>
                      </a:pPr>
                      <a:r>
                        <a:rPr lang="en" sz="1200"/>
                        <a:t>	 	 	</a:t>
                      </a:r>
                      <a:endParaRPr sz="1200"/>
                    </a:p>
                    <a:p>
                      <a:pPr indent="0" lvl="0" marL="0" rtl="0" algn="l">
                        <a:spcBef>
                          <a:spcPts val="0"/>
                        </a:spcBef>
                        <a:spcAft>
                          <a:spcPts val="0"/>
                        </a:spcAft>
                        <a:buClr>
                          <a:schemeClr val="dk1"/>
                        </a:buClr>
                        <a:buSzPts val="1100"/>
                        <a:buFont typeface="Arial"/>
                        <a:buNone/>
                      </a:pPr>
                      <a:r>
                        <a:rPr lang="en" sz="1200"/>
                        <a:t>citation-based method</a:t>
                      </a:r>
                      <a:endParaRPr sz="1200"/>
                    </a:p>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lang="en" sz="1200"/>
                        <a:t>problem with this technique arises when there is an absence of citation in the text corresponding to the references added in the reference list. These citations are known as false citations</a:t>
                      </a:r>
                      <a:endParaRPr sz="1200"/>
                    </a:p>
                    <a:p>
                      <a:pPr indent="0" lvl="0" marL="0" rtl="0" algn="l">
                        <a:spcBef>
                          <a:spcPts val="0"/>
                        </a:spcBef>
                        <a:spcAft>
                          <a:spcPts val="0"/>
                        </a:spcAft>
                        <a:buNone/>
                      </a:pPr>
                      <a:r>
                        <a:rPr lang="en" sz="1200"/>
                        <a:t>and such citations also lead to inappropriate results</a:t>
                      </a:r>
                      <a:endParaRPr sz="1200"/>
                    </a:p>
                  </a:txBody>
                  <a:tcPr marT="91425" marB="91425" marR="91425" marL="91425"/>
                </a:tc>
              </a:tr>
              <a:tr h="750025">
                <a:tc>
                  <a:txBody>
                    <a:bodyPr/>
                    <a:lstStyle/>
                    <a:p>
                      <a:pPr indent="0" lvl="0" marL="0" rtl="0" algn="l">
                        <a:spcBef>
                          <a:spcPts val="0"/>
                        </a:spcBef>
                        <a:spcAft>
                          <a:spcPts val="0"/>
                        </a:spcAft>
                        <a:buClr>
                          <a:schemeClr val="dk1"/>
                        </a:buClr>
                        <a:buSzPts val="1100"/>
                        <a:buFont typeface="Arial"/>
                        <a:buNone/>
                      </a:pPr>
                      <a:r>
                        <a:rPr lang="en" sz="1200"/>
                        <a:t>	 	 	</a:t>
                      </a:r>
                      <a:endParaRPr sz="1200"/>
                    </a:p>
                    <a:p>
                      <a:pPr indent="0" lvl="0" marL="0" rtl="0" algn="l">
                        <a:spcBef>
                          <a:spcPts val="0"/>
                        </a:spcBef>
                        <a:spcAft>
                          <a:spcPts val="0"/>
                        </a:spcAft>
                        <a:buClr>
                          <a:schemeClr val="dk1"/>
                        </a:buClr>
                        <a:buSzPts val="1100"/>
                        <a:buFont typeface="Arial"/>
                        <a:buNone/>
                      </a:pPr>
                      <a:r>
                        <a:rPr lang="en" sz="1200"/>
                        <a:t>Google’s PageRank</a:t>
                      </a:r>
                      <a:endParaRPr sz="1200"/>
                    </a:p>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t> Major drawback is that it uses</a:t>
                      </a:r>
                      <a:endParaRPr sz="1200"/>
                    </a:p>
                    <a:p>
                      <a:pPr indent="0" lvl="0" marL="0" rtl="0" algn="l">
                        <a:lnSpc>
                          <a:spcPct val="115000"/>
                        </a:lnSpc>
                        <a:spcBef>
                          <a:spcPts val="0"/>
                        </a:spcBef>
                        <a:spcAft>
                          <a:spcPts val="0"/>
                        </a:spcAft>
                        <a:buClr>
                          <a:schemeClr val="dk1"/>
                        </a:buClr>
                        <a:buSzPts val="1100"/>
                        <a:buFont typeface="Arial"/>
                        <a:buNone/>
                      </a:pPr>
                      <a:r>
                        <a:rPr lang="en" sz="1200"/>
                        <a:t>citation count as a metric to recommend articles which fails to recommend quality articles when recently published paper is selected as the paper of interest .</a:t>
                      </a:r>
                      <a:endParaRPr sz="1200"/>
                    </a:p>
                  </a:txBody>
                  <a:tcPr marT="91425" marB="91425" marR="91425" marL="91425"/>
                </a:tc>
              </a:tr>
              <a:tr h="896025">
                <a:tc>
                  <a:txBody>
                    <a:bodyPr/>
                    <a:lstStyle/>
                    <a:p>
                      <a:pPr indent="0" lvl="0" marL="0" rtl="0" algn="l">
                        <a:spcBef>
                          <a:spcPts val="0"/>
                        </a:spcBef>
                        <a:spcAft>
                          <a:spcPts val="0"/>
                        </a:spcAft>
                        <a:buNone/>
                      </a:pPr>
                      <a:r>
                        <a:rPr lang="en" sz="1200"/>
                        <a:t>Content based filtering</a:t>
                      </a:r>
                      <a:endParaRPr sz="1200"/>
                    </a:p>
                  </a:txBody>
                  <a:tcPr marT="91425" marB="91425" marR="91425" marL="91425"/>
                </a:tc>
                <a:tc>
                  <a:txBody>
                    <a:bodyPr/>
                    <a:lstStyle/>
                    <a:p>
                      <a:pPr indent="0" lvl="0" marL="0" rtl="0" algn="l">
                        <a:lnSpc>
                          <a:spcPct val="115000"/>
                        </a:lnSpc>
                        <a:spcBef>
                          <a:spcPts val="600"/>
                        </a:spcBef>
                        <a:spcAft>
                          <a:spcPts val="0"/>
                        </a:spcAft>
                        <a:buNone/>
                      </a:pPr>
                      <a:r>
                        <a:rPr lang="en" sz="1200"/>
                        <a:t>The model can only make recommendations based on existing interests of the user. In other words, the model has limited ability to expand on the users' existing interests.</a:t>
                      </a:r>
                      <a:endParaRPr sz="1200">
                        <a:solidFill>
                          <a:schemeClr val="accent2"/>
                        </a:solidFill>
                        <a:latin typeface="Roboto"/>
                        <a:ea typeface="Roboto"/>
                        <a:cs typeface="Roboto"/>
                        <a:sym typeface="Roboto"/>
                      </a:endParaRPr>
                    </a:p>
                    <a:p>
                      <a:pPr indent="0" lvl="0" marL="0" rtl="0" algn="l">
                        <a:spcBef>
                          <a:spcPts val="600"/>
                        </a:spcBef>
                        <a:spcAft>
                          <a:spcPts val="0"/>
                        </a:spcAft>
                        <a:buNone/>
                      </a:pPr>
                      <a:r>
                        <a:t/>
                      </a:r>
                      <a:endParaRPr sz="1200"/>
                    </a:p>
                  </a:txBody>
                  <a:tcPr marT="91425" marB="91425" marR="91425" marL="91425"/>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K Nearest Neighbors</a:t>
            </a:r>
            <a:endParaRPr/>
          </a:p>
        </p:txBody>
      </p:sp>
      <p:sp>
        <p:nvSpPr>
          <p:cNvPr id="316" name="Google Shape;316;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24292E"/>
                </a:solidFill>
                <a:highlight>
                  <a:srgbClr val="FFFFFF"/>
                </a:highlight>
              </a:rPr>
              <a:t>For a given target paper, KNN algorithm uses Bag of Words model and Euclidean distance to recommend K nearest papers from the dataset.</a:t>
            </a:r>
            <a:endParaRPr>
              <a:solidFill>
                <a:srgbClr val="24292E"/>
              </a:solidFill>
              <a:highlight>
                <a:srgbClr val="FFFFFF"/>
              </a:highlight>
            </a:endParaRPr>
          </a:p>
          <a:p>
            <a:pPr indent="0" lvl="0" marL="0" rtl="0" algn="l">
              <a:lnSpc>
                <a:spcPct val="115000"/>
              </a:lnSpc>
              <a:spcBef>
                <a:spcPts val="0"/>
              </a:spcBef>
              <a:spcAft>
                <a:spcPts val="0"/>
              </a:spcAft>
              <a:buNone/>
            </a:pPr>
            <a:r>
              <a:t/>
            </a:r>
            <a:endParaRPr>
              <a:solidFill>
                <a:srgbClr val="24292E"/>
              </a:solidFill>
              <a:highlight>
                <a:srgbClr val="FFFFFF"/>
              </a:highlight>
            </a:endParaRPr>
          </a:p>
          <a:p>
            <a:pPr indent="0" lvl="0" marL="0" rtl="0" algn="l">
              <a:lnSpc>
                <a:spcPct val="115000"/>
              </a:lnSpc>
              <a:spcBef>
                <a:spcPts val="0"/>
              </a:spcBef>
              <a:spcAft>
                <a:spcPts val="0"/>
              </a:spcAft>
              <a:buNone/>
            </a:pPr>
            <a:r>
              <a:rPr lang="en">
                <a:solidFill>
                  <a:srgbClr val="24292E"/>
                </a:solidFill>
                <a:highlight>
                  <a:srgbClr val="FFFFFF"/>
                </a:highlight>
              </a:rPr>
              <a:t>A bag-of-words model is a way of extracting features from text for use in modeling, such as with machine learning algorithms.</a:t>
            </a:r>
            <a:endParaRPr>
              <a:solidFill>
                <a:srgbClr val="24292E"/>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rgbClr val="24292E"/>
              </a:solidFill>
              <a:highlight>
                <a:srgbClr val="FFFFFF"/>
              </a:highlight>
            </a:endParaRPr>
          </a:p>
          <a:p>
            <a:pPr indent="0" lvl="0" marL="0" rtl="0" algn="l">
              <a:spcBef>
                <a:spcPts val="0"/>
              </a:spcBef>
              <a:spcAft>
                <a:spcPts val="1600"/>
              </a:spcAft>
              <a:buNone/>
            </a:pPr>
            <a:r>
              <a:t/>
            </a:r>
            <a:endParaRPr/>
          </a:p>
        </p:txBody>
      </p:sp>
      <p:pic>
        <p:nvPicPr>
          <p:cNvPr id="317" name="Google Shape;317;p52"/>
          <p:cNvPicPr preferRelativeResize="0"/>
          <p:nvPr/>
        </p:nvPicPr>
        <p:blipFill>
          <a:blip r:embed="rId3">
            <a:alphaModFix/>
          </a:blip>
          <a:stretch>
            <a:fillRect/>
          </a:stretch>
        </p:blipFill>
        <p:spPr>
          <a:xfrm>
            <a:off x="1592850" y="3058900"/>
            <a:ext cx="5818101" cy="85086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3"/>
          <p:cNvSpPr txBox="1"/>
          <p:nvPr>
            <p:ph type="title"/>
          </p:nvPr>
        </p:nvSpPr>
        <p:spPr>
          <a:xfrm>
            <a:off x="311700" y="445025"/>
            <a:ext cx="8520600" cy="47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KNN Implementation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KNN</a:t>
            </a:r>
            <a:endParaRPr/>
          </a:p>
        </p:txBody>
      </p:sp>
      <p:sp>
        <p:nvSpPr>
          <p:cNvPr id="323" name="Google Shape;323;p53"/>
          <p:cNvSpPr txBox="1"/>
          <p:nvPr>
            <p:ph idx="1" type="body"/>
          </p:nvPr>
        </p:nvSpPr>
        <p:spPr>
          <a:xfrm>
            <a:off x="235500" y="1226975"/>
            <a:ext cx="8520600" cy="357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4" name="Google Shape;324;p53"/>
          <p:cNvPicPr preferRelativeResize="0"/>
          <p:nvPr/>
        </p:nvPicPr>
        <p:blipFill>
          <a:blip r:embed="rId3">
            <a:alphaModFix/>
          </a:blip>
          <a:stretch>
            <a:fillRect/>
          </a:stretch>
        </p:blipFill>
        <p:spPr>
          <a:xfrm>
            <a:off x="272437" y="1324975"/>
            <a:ext cx="7747100" cy="510325"/>
          </a:xfrm>
          <a:prstGeom prst="rect">
            <a:avLst/>
          </a:prstGeom>
          <a:noFill/>
          <a:ln>
            <a:noFill/>
          </a:ln>
        </p:spPr>
      </p:pic>
      <p:pic>
        <p:nvPicPr>
          <p:cNvPr id="325" name="Google Shape;325;p53"/>
          <p:cNvPicPr preferRelativeResize="0"/>
          <p:nvPr/>
        </p:nvPicPr>
        <p:blipFill>
          <a:blip r:embed="rId4">
            <a:alphaModFix/>
          </a:blip>
          <a:stretch>
            <a:fillRect/>
          </a:stretch>
        </p:blipFill>
        <p:spPr>
          <a:xfrm>
            <a:off x="413675" y="2038350"/>
            <a:ext cx="1790700" cy="1066800"/>
          </a:xfrm>
          <a:prstGeom prst="rect">
            <a:avLst/>
          </a:prstGeom>
          <a:noFill/>
          <a:ln>
            <a:noFill/>
          </a:ln>
        </p:spPr>
      </p:pic>
      <p:pic>
        <p:nvPicPr>
          <p:cNvPr id="326" name="Google Shape;326;p53"/>
          <p:cNvPicPr preferRelativeResize="0"/>
          <p:nvPr/>
        </p:nvPicPr>
        <p:blipFill>
          <a:blip r:embed="rId5">
            <a:alphaModFix/>
          </a:blip>
          <a:stretch>
            <a:fillRect/>
          </a:stretch>
        </p:blipFill>
        <p:spPr>
          <a:xfrm>
            <a:off x="311688" y="3268925"/>
            <a:ext cx="7668576" cy="1528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KNN Result</a:t>
            </a:r>
            <a:endParaRPr/>
          </a:p>
        </p:txBody>
      </p:sp>
      <p:sp>
        <p:nvSpPr>
          <p:cNvPr id="332" name="Google Shape;332;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Output:</a:t>
            </a:r>
            <a:endParaRPr/>
          </a:p>
          <a:p>
            <a:pPr indent="0" lvl="0" marL="0" rtl="0" algn="l">
              <a:spcBef>
                <a:spcPts val="1600"/>
              </a:spcBef>
              <a:spcAft>
                <a:spcPts val="1600"/>
              </a:spcAft>
              <a:buNone/>
            </a:pPr>
            <a:r>
              <a:t/>
            </a:r>
            <a:endParaRPr/>
          </a:p>
        </p:txBody>
      </p:sp>
      <p:pic>
        <p:nvPicPr>
          <p:cNvPr id="333" name="Google Shape;333;p54"/>
          <p:cNvPicPr preferRelativeResize="0"/>
          <p:nvPr/>
        </p:nvPicPr>
        <p:blipFill>
          <a:blip r:embed="rId3">
            <a:alphaModFix/>
          </a:blip>
          <a:stretch>
            <a:fillRect/>
          </a:stretch>
        </p:blipFill>
        <p:spPr>
          <a:xfrm>
            <a:off x="696925" y="1649050"/>
            <a:ext cx="7028151" cy="530075"/>
          </a:xfrm>
          <a:prstGeom prst="rect">
            <a:avLst/>
          </a:prstGeom>
          <a:noFill/>
          <a:ln>
            <a:noFill/>
          </a:ln>
        </p:spPr>
      </p:pic>
      <p:pic>
        <p:nvPicPr>
          <p:cNvPr id="334" name="Google Shape;334;p54"/>
          <p:cNvPicPr preferRelativeResize="0"/>
          <p:nvPr/>
        </p:nvPicPr>
        <p:blipFill>
          <a:blip r:embed="rId4">
            <a:alphaModFix/>
          </a:blip>
          <a:stretch>
            <a:fillRect/>
          </a:stretch>
        </p:blipFill>
        <p:spPr>
          <a:xfrm>
            <a:off x="539875" y="2866225"/>
            <a:ext cx="8215849" cy="882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Word2Vec</a:t>
            </a:r>
            <a:endParaRPr/>
          </a:p>
        </p:txBody>
      </p:sp>
      <p:sp>
        <p:nvSpPr>
          <p:cNvPr id="340" name="Google Shape;340;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Popular machine learning model for generating word embeddings.</a:t>
            </a:r>
            <a:endParaRPr/>
          </a:p>
          <a:p>
            <a:pPr indent="-342900" lvl="0" marL="457200" rtl="0" algn="l">
              <a:spcBef>
                <a:spcPts val="0"/>
              </a:spcBef>
              <a:spcAft>
                <a:spcPts val="0"/>
              </a:spcAft>
              <a:buSzPts val="1800"/>
              <a:buChar char="●"/>
            </a:pPr>
            <a:r>
              <a:rPr lang="en"/>
              <a:t>It is a two layer neural network </a:t>
            </a:r>
            <a:endParaRPr/>
          </a:p>
          <a:p>
            <a:pPr indent="-342900" lvl="0" marL="457200" rtl="0" algn="l">
              <a:spcBef>
                <a:spcPts val="0"/>
              </a:spcBef>
              <a:spcAft>
                <a:spcPts val="0"/>
              </a:spcAft>
              <a:buSzPts val="1800"/>
              <a:buChar char="●"/>
            </a:pPr>
            <a:r>
              <a:rPr lang="en"/>
              <a:t>Word Embeddings- Mapping of words in a vector space</a:t>
            </a:r>
            <a:endParaRPr/>
          </a:p>
          <a:p>
            <a:pPr indent="-342900" lvl="0" marL="457200" rtl="0" algn="l">
              <a:spcBef>
                <a:spcPts val="0"/>
              </a:spcBef>
              <a:spcAft>
                <a:spcPts val="0"/>
              </a:spcAft>
              <a:buSzPts val="1800"/>
              <a:buChar char="●"/>
            </a:pPr>
            <a:r>
              <a:rPr lang="en"/>
              <a:t>Preserves relationship between words</a:t>
            </a:r>
            <a:endParaRPr/>
          </a:p>
          <a:p>
            <a:pPr indent="-342900" lvl="0" marL="457200" rtl="0" algn="l">
              <a:spcBef>
                <a:spcPts val="0"/>
              </a:spcBef>
              <a:spcAft>
                <a:spcPts val="0"/>
              </a:spcAft>
              <a:buSzPts val="1800"/>
              <a:buChar char="●"/>
            </a:pPr>
            <a:r>
              <a:rPr lang="en"/>
              <a:t>Deals with addition of new words in the vocabulary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Word2Vec Implementation</a:t>
            </a:r>
            <a:endParaRPr/>
          </a:p>
        </p:txBody>
      </p:sp>
      <p:sp>
        <p:nvSpPr>
          <p:cNvPr id="346" name="Google Shape;346;p56"/>
          <p:cNvSpPr txBox="1"/>
          <p:nvPr>
            <p:ph idx="1" type="body"/>
          </p:nvPr>
        </p:nvSpPr>
        <p:spPr>
          <a:xfrm>
            <a:off x="311700" y="1228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47" name="Google Shape;347;p56"/>
          <p:cNvPicPr preferRelativeResize="0"/>
          <p:nvPr/>
        </p:nvPicPr>
        <p:blipFill>
          <a:blip r:embed="rId3">
            <a:alphaModFix/>
          </a:blip>
          <a:stretch>
            <a:fillRect/>
          </a:stretch>
        </p:blipFill>
        <p:spPr>
          <a:xfrm>
            <a:off x="373000" y="1152475"/>
            <a:ext cx="8314026" cy="1340750"/>
          </a:xfrm>
          <a:prstGeom prst="rect">
            <a:avLst/>
          </a:prstGeom>
          <a:noFill/>
          <a:ln>
            <a:noFill/>
          </a:ln>
        </p:spPr>
      </p:pic>
      <p:pic>
        <p:nvPicPr>
          <p:cNvPr id="348" name="Google Shape;348;p56"/>
          <p:cNvPicPr preferRelativeResize="0"/>
          <p:nvPr/>
        </p:nvPicPr>
        <p:blipFill>
          <a:blip r:embed="rId4">
            <a:alphaModFix/>
          </a:blip>
          <a:stretch>
            <a:fillRect/>
          </a:stretch>
        </p:blipFill>
        <p:spPr>
          <a:xfrm>
            <a:off x="373000" y="2690088"/>
            <a:ext cx="8314025" cy="617300"/>
          </a:xfrm>
          <a:prstGeom prst="rect">
            <a:avLst/>
          </a:prstGeom>
          <a:noFill/>
          <a:ln>
            <a:noFill/>
          </a:ln>
        </p:spPr>
      </p:pic>
      <p:pic>
        <p:nvPicPr>
          <p:cNvPr id="349" name="Google Shape;349;p56"/>
          <p:cNvPicPr preferRelativeResize="0"/>
          <p:nvPr/>
        </p:nvPicPr>
        <p:blipFill>
          <a:blip r:embed="rId5">
            <a:alphaModFix/>
          </a:blip>
          <a:stretch>
            <a:fillRect/>
          </a:stretch>
        </p:blipFill>
        <p:spPr>
          <a:xfrm>
            <a:off x="46675" y="3504250"/>
            <a:ext cx="8257524" cy="677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Word2Vec Result</a:t>
            </a:r>
            <a:endParaRPr/>
          </a:p>
        </p:txBody>
      </p:sp>
      <p:sp>
        <p:nvSpPr>
          <p:cNvPr id="355" name="Google Shape;355;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Output: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56" name="Google Shape;356;p57"/>
          <p:cNvPicPr preferRelativeResize="0"/>
          <p:nvPr/>
        </p:nvPicPr>
        <p:blipFill>
          <a:blip r:embed="rId3">
            <a:alphaModFix/>
          </a:blip>
          <a:stretch>
            <a:fillRect/>
          </a:stretch>
        </p:blipFill>
        <p:spPr>
          <a:xfrm>
            <a:off x="270325" y="1639438"/>
            <a:ext cx="8603349" cy="589050"/>
          </a:xfrm>
          <a:prstGeom prst="rect">
            <a:avLst/>
          </a:prstGeom>
          <a:noFill/>
          <a:ln>
            <a:noFill/>
          </a:ln>
        </p:spPr>
      </p:pic>
      <p:pic>
        <p:nvPicPr>
          <p:cNvPr id="357" name="Google Shape;357;p57"/>
          <p:cNvPicPr preferRelativeResize="0"/>
          <p:nvPr/>
        </p:nvPicPr>
        <p:blipFill>
          <a:blip r:embed="rId4">
            <a:alphaModFix/>
          </a:blip>
          <a:stretch>
            <a:fillRect/>
          </a:stretch>
        </p:blipFill>
        <p:spPr>
          <a:xfrm>
            <a:off x="270325" y="2673550"/>
            <a:ext cx="8520600" cy="1725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Collaborative Filtering</a:t>
            </a:r>
            <a:endParaRPr/>
          </a:p>
        </p:txBody>
      </p:sp>
      <p:sp>
        <p:nvSpPr>
          <p:cNvPr id="363" name="Google Shape;363;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202020"/>
              </a:buClr>
              <a:buSzPts val="2400"/>
              <a:buChar char="●"/>
            </a:pPr>
            <a:r>
              <a:rPr lang="en" sz="2400">
                <a:solidFill>
                  <a:srgbClr val="202020"/>
                </a:solidFill>
                <a:highlight>
                  <a:srgbClr val="FFFFFF"/>
                </a:highlight>
              </a:rPr>
              <a:t>In our Collaborative Filtering approach, a candidate paper is qualified for consideration if and only if it cited any of the target paper’s references and there exist another paper which cited both the candidate and the target papers simultaneously. </a:t>
            </a:r>
            <a:endParaRPr sz="2400">
              <a:solidFill>
                <a:srgbClr val="202020"/>
              </a:solidFill>
              <a:highlight>
                <a:srgbClr val="FFFFFF"/>
              </a:highlight>
            </a:endParaRPr>
          </a:p>
          <a:p>
            <a:pPr indent="-381000" lvl="0" marL="457200" rtl="0" algn="l">
              <a:spcBef>
                <a:spcPts val="0"/>
              </a:spcBef>
              <a:spcAft>
                <a:spcPts val="0"/>
              </a:spcAft>
              <a:buClr>
                <a:srgbClr val="202020"/>
              </a:buClr>
              <a:buSzPts val="2400"/>
              <a:buChar char="●"/>
            </a:pPr>
            <a:r>
              <a:rPr lang="en" sz="2400">
                <a:solidFill>
                  <a:srgbClr val="202020"/>
                </a:solidFill>
                <a:highlight>
                  <a:srgbClr val="FFFFFF"/>
                </a:highlight>
              </a:rPr>
              <a:t>Then similarity between the target paper and the qualified candidate papers is </a:t>
            </a:r>
            <a:r>
              <a:rPr lang="en" sz="2400">
                <a:solidFill>
                  <a:srgbClr val="202020"/>
                </a:solidFill>
                <a:highlight>
                  <a:srgbClr val="FFFFFF"/>
                </a:highlight>
              </a:rPr>
              <a:t>calculated</a:t>
            </a:r>
            <a:r>
              <a:rPr lang="en" sz="2400">
                <a:solidFill>
                  <a:srgbClr val="202020"/>
                </a:solidFill>
                <a:highlight>
                  <a:srgbClr val="FFFFFF"/>
                </a:highlight>
              </a:rPr>
              <a:t> and recommend the top-N most similar papers.</a:t>
            </a:r>
            <a:endParaRPr sz="2400">
              <a:solidFill>
                <a:srgbClr val="202020"/>
              </a:solidFill>
              <a:highlight>
                <a:srgbClr val="FFFFFF"/>
              </a:highlight>
            </a:endParaRPr>
          </a:p>
          <a:p>
            <a:pPr indent="0" lvl="0" marL="0" rtl="0" algn="l">
              <a:spcBef>
                <a:spcPts val="1600"/>
              </a:spcBef>
              <a:spcAft>
                <a:spcPts val="1600"/>
              </a:spcAft>
              <a:buNone/>
            </a:pPr>
            <a:r>
              <a:t/>
            </a:r>
            <a:endParaRPr>
              <a:solidFill>
                <a:srgbClr val="202020"/>
              </a:solidFill>
              <a:highlight>
                <a:srgbClr val="FFFFFF"/>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35000"/>
              </a:lnSpc>
              <a:spcBef>
                <a:spcPts val="0"/>
              </a:spcBef>
              <a:spcAft>
                <a:spcPts val="1400"/>
              </a:spcAft>
              <a:buClr>
                <a:schemeClr val="dk1"/>
              </a:buClr>
              <a:buSzPts val="1100"/>
              <a:buFont typeface="Arial"/>
              <a:buNone/>
            </a:pPr>
            <a:r>
              <a:rPr lang="en" sz="2400">
                <a:solidFill>
                  <a:srgbClr val="202020"/>
                </a:solidFill>
                <a:highlight>
                  <a:srgbClr val="FFFFFF"/>
                </a:highlight>
              </a:rPr>
              <a:t>major contributions</a:t>
            </a:r>
            <a:endParaRPr/>
          </a:p>
        </p:txBody>
      </p:sp>
      <p:sp>
        <p:nvSpPr>
          <p:cNvPr id="369" name="Google Shape;369;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lnSpc>
                <a:spcPct val="122727"/>
              </a:lnSpc>
              <a:spcBef>
                <a:spcPts val="0"/>
              </a:spcBef>
              <a:spcAft>
                <a:spcPts val="0"/>
              </a:spcAft>
              <a:buClr>
                <a:srgbClr val="202020"/>
              </a:buClr>
              <a:buSzPts val="2400"/>
              <a:buAutoNum type="arabicPeriod"/>
            </a:pPr>
            <a:r>
              <a:rPr lang="en" sz="2400">
                <a:solidFill>
                  <a:srgbClr val="202020"/>
                </a:solidFill>
                <a:highlight>
                  <a:srgbClr val="FFFFFF"/>
                </a:highlight>
              </a:rPr>
              <a:t>We utilized the advantages of publicly available contextual metadata to propose an independent research paper that does not require a priori user profile.</a:t>
            </a:r>
            <a:endParaRPr sz="2400">
              <a:solidFill>
                <a:srgbClr val="202020"/>
              </a:solidFill>
              <a:highlight>
                <a:srgbClr val="FFFFFF"/>
              </a:highlight>
            </a:endParaRPr>
          </a:p>
          <a:p>
            <a:pPr indent="-381000" lvl="0" marL="457200" rtl="0" algn="l">
              <a:lnSpc>
                <a:spcPct val="122727"/>
              </a:lnSpc>
              <a:spcBef>
                <a:spcPts val="0"/>
              </a:spcBef>
              <a:spcAft>
                <a:spcPts val="0"/>
              </a:spcAft>
              <a:buClr>
                <a:srgbClr val="202020"/>
              </a:buClr>
              <a:buSzPts val="2400"/>
              <a:buAutoNum type="arabicPeriod"/>
            </a:pPr>
            <a:r>
              <a:rPr lang="en" sz="2400">
                <a:solidFill>
                  <a:srgbClr val="202020"/>
                </a:solidFill>
                <a:highlight>
                  <a:srgbClr val="FFFFFF"/>
                </a:highlight>
              </a:rPr>
              <a:t>Our approach provides personalized recommendations regardless of the research field and regardless of user expertise.</a:t>
            </a:r>
            <a:endParaRPr sz="2400">
              <a:solidFill>
                <a:srgbClr val="202020"/>
              </a:solidFill>
              <a:highlight>
                <a:srgbClr val="FFFFFF"/>
              </a:highlight>
            </a:endParaRPr>
          </a:p>
          <a:p>
            <a:pPr indent="0" lvl="0" marL="0" rtl="0" algn="l">
              <a:spcBef>
                <a:spcPts val="170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60"/>
          <p:cNvSpPr txBox="1"/>
          <p:nvPr>
            <p:ph type="title"/>
          </p:nvPr>
        </p:nvSpPr>
        <p:spPr>
          <a:xfrm>
            <a:off x="221900" y="7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375" name="Google Shape;375;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6" name="Google Shape;376;p60"/>
          <p:cNvPicPr preferRelativeResize="0"/>
          <p:nvPr/>
        </p:nvPicPr>
        <p:blipFill>
          <a:blip r:embed="rId3">
            <a:alphaModFix/>
          </a:blip>
          <a:stretch>
            <a:fillRect/>
          </a:stretch>
        </p:blipFill>
        <p:spPr>
          <a:xfrm>
            <a:off x="311700" y="761200"/>
            <a:ext cx="8520599" cy="41642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Pipelined Hybrid Model</a:t>
            </a:r>
            <a:endParaRPr/>
          </a:p>
        </p:txBody>
      </p:sp>
      <p:sp>
        <p:nvSpPr>
          <p:cNvPr id="382" name="Google Shape;382;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combine two approaches, content-based and collaborative filtering to get recommendation at the level of user interface</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 cosine </a:t>
            </a:r>
            <a:r>
              <a:rPr lang="en"/>
              <a:t>similarity is used to find out the research papers based on content (like., title and abstract) and this output is used for collaborative filtering using references of research papers.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7"/>
          <p:cNvSpPr txBox="1"/>
          <p:nvPr>
            <p:ph type="ctrTitle"/>
          </p:nvPr>
        </p:nvSpPr>
        <p:spPr>
          <a:xfrm>
            <a:off x="1564775" y="202850"/>
            <a:ext cx="5665200" cy="68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 Our </a:t>
            </a:r>
            <a:r>
              <a:rPr lang="en" sz="3600"/>
              <a:t>Approach</a:t>
            </a:r>
            <a:endParaRPr sz="3600"/>
          </a:p>
        </p:txBody>
      </p:sp>
      <p:sp>
        <p:nvSpPr>
          <p:cNvPr id="78" name="Google Shape;78;p17"/>
          <p:cNvSpPr txBox="1"/>
          <p:nvPr/>
        </p:nvSpPr>
        <p:spPr>
          <a:xfrm>
            <a:off x="203500" y="1002600"/>
            <a:ext cx="8652600" cy="3725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rPr lang="en" sz="1800"/>
              <a:t>To overcome all the limitations of the above mentioned approaches and as we have large set of data, we are using the below mentioned models with features like title and abstract, References, Citations and Author.</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Content Based</a:t>
            </a:r>
            <a:endParaRPr sz="1800"/>
          </a:p>
          <a:p>
            <a:pPr indent="0" lvl="0" marL="457200" rtl="0" algn="l">
              <a:spcBef>
                <a:spcPts val="0"/>
              </a:spcBef>
              <a:spcAft>
                <a:spcPts val="0"/>
              </a:spcAft>
              <a:buNone/>
            </a:pPr>
            <a:r>
              <a:rPr lang="en" sz="1800"/>
              <a:t>      TF-IDF &amp; </a:t>
            </a:r>
            <a:r>
              <a:rPr lang="en" sz="1800">
                <a:solidFill>
                  <a:schemeClr val="dk1"/>
                </a:solidFill>
              </a:rPr>
              <a:t>cosine similarity</a:t>
            </a:r>
            <a:r>
              <a:rPr lang="en" sz="1800"/>
              <a:t> </a:t>
            </a:r>
            <a:endParaRPr sz="1800"/>
          </a:p>
          <a:p>
            <a:pPr indent="0" lvl="0" marL="457200" rtl="0" algn="l">
              <a:spcBef>
                <a:spcPts val="0"/>
              </a:spcBef>
              <a:spcAft>
                <a:spcPts val="0"/>
              </a:spcAft>
              <a:buNone/>
            </a:pPr>
            <a:r>
              <a:rPr lang="en" sz="1800"/>
              <a:t>       K Nearest Neighbour using Bag of words model and Euclidean Distance.</a:t>
            </a:r>
            <a:endParaRPr sz="1800"/>
          </a:p>
          <a:p>
            <a:pPr indent="0" lvl="0" marL="0" rtl="0" algn="l">
              <a:spcBef>
                <a:spcPts val="0"/>
              </a:spcBef>
              <a:spcAft>
                <a:spcPts val="0"/>
              </a:spcAft>
              <a:buNone/>
            </a:pPr>
            <a:r>
              <a:rPr lang="en" sz="1800"/>
              <a:t>              Word2Vec model, Cosine Similarity</a:t>
            </a:r>
            <a:endParaRPr sz="1800"/>
          </a:p>
          <a:p>
            <a:pPr indent="-342900" lvl="0" marL="457200" rtl="0" algn="l">
              <a:spcBef>
                <a:spcPts val="0"/>
              </a:spcBef>
              <a:spcAft>
                <a:spcPts val="0"/>
              </a:spcAft>
              <a:buSzPts val="1800"/>
              <a:buChar char="●"/>
            </a:pPr>
            <a:r>
              <a:rPr lang="en" sz="1800"/>
              <a:t>Collaborative Filtering</a:t>
            </a:r>
            <a:endParaRPr sz="1800"/>
          </a:p>
          <a:p>
            <a:pPr indent="-342900" lvl="0" marL="457200" rtl="0" algn="l">
              <a:spcBef>
                <a:spcPts val="0"/>
              </a:spcBef>
              <a:spcAft>
                <a:spcPts val="0"/>
              </a:spcAft>
              <a:buSzPts val="1800"/>
              <a:buChar char="●"/>
            </a:pPr>
            <a:r>
              <a:rPr lang="en" sz="1800"/>
              <a:t>Pipelined Hybrid System(Sending the result of the Content based Filtering to </a:t>
            </a:r>
            <a:r>
              <a:rPr lang="en" sz="1800"/>
              <a:t>Collaborative</a:t>
            </a:r>
            <a:r>
              <a:rPr lang="en" sz="1800"/>
              <a:t> Filtering)</a:t>
            </a:r>
            <a:endParaRPr sz="1800"/>
          </a:p>
          <a:p>
            <a:pPr indent="-342900" lvl="0" marL="457200" rtl="0" algn="l">
              <a:spcBef>
                <a:spcPts val="0"/>
              </a:spcBef>
              <a:spcAft>
                <a:spcPts val="0"/>
              </a:spcAft>
              <a:buSzPts val="1800"/>
              <a:buChar char="●"/>
            </a:pPr>
            <a:r>
              <a:rPr lang="en" sz="1800"/>
              <a:t>Page Rank Algorithm using Neo4j</a:t>
            </a:r>
            <a:endParaRPr sz="1800"/>
          </a:p>
          <a:p>
            <a:pPr indent="0" lvl="0" marL="45720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2"/>
          <p:cNvSpPr txBox="1"/>
          <p:nvPr>
            <p:ph type="title"/>
          </p:nvPr>
        </p:nvSpPr>
        <p:spPr>
          <a:xfrm>
            <a:off x="311700" y="445025"/>
            <a:ext cx="8520600" cy="84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Web Application of Research paper Recommendation System</a:t>
            </a:r>
            <a:endParaRPr sz="2400"/>
          </a:p>
        </p:txBody>
      </p:sp>
      <p:sp>
        <p:nvSpPr>
          <p:cNvPr id="388" name="Google Shape;388;p62"/>
          <p:cNvSpPr txBox="1"/>
          <p:nvPr>
            <p:ph idx="1" type="body"/>
          </p:nvPr>
        </p:nvSpPr>
        <p:spPr>
          <a:xfrm>
            <a:off x="311700" y="1360050"/>
            <a:ext cx="8520600" cy="31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Web Application Consists of the Content based and </a:t>
            </a:r>
            <a:r>
              <a:rPr lang="en"/>
              <a:t>Collaborative</a:t>
            </a:r>
            <a:r>
              <a:rPr lang="en"/>
              <a:t> based and Pipeline Hybrid models (KNN,TFIDF,Word-Vector, Hybrid)</a:t>
            </a:r>
            <a:endParaRPr/>
          </a:p>
          <a:p>
            <a:pPr indent="0" lvl="0" marL="0" rtl="0" algn="l">
              <a:spcBef>
                <a:spcPts val="1600"/>
              </a:spcBef>
              <a:spcAft>
                <a:spcPts val="0"/>
              </a:spcAft>
              <a:buNone/>
            </a:pPr>
            <a:r>
              <a:rPr lang="en"/>
              <a:t>When User provides input and click on Get recommendations it will provide recommendations based of different models. </a:t>
            </a:r>
            <a:endParaRPr/>
          </a:p>
          <a:p>
            <a:pPr indent="0" lvl="0" marL="0" rtl="0" algn="l">
              <a:spcBef>
                <a:spcPts val="1600"/>
              </a:spcBef>
              <a:spcAft>
                <a:spcPts val="1600"/>
              </a:spcAft>
              <a:buNone/>
            </a:pPr>
            <a:r>
              <a:rPr lang="en"/>
              <a:t>For system evaluation users are also allow to submit rating for each recommendations and then based on user rating recommendations are evaluated.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Application-home page</a:t>
            </a:r>
            <a:endParaRPr/>
          </a:p>
        </p:txBody>
      </p:sp>
      <p:sp>
        <p:nvSpPr>
          <p:cNvPr id="394" name="Google Shape;394;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5" name="Google Shape;395;p63"/>
          <p:cNvPicPr preferRelativeResize="0"/>
          <p:nvPr/>
        </p:nvPicPr>
        <p:blipFill>
          <a:blip r:embed="rId3">
            <a:alphaModFix/>
          </a:blip>
          <a:stretch>
            <a:fillRect/>
          </a:stretch>
        </p:blipFill>
        <p:spPr>
          <a:xfrm>
            <a:off x="408025" y="1022275"/>
            <a:ext cx="8424276" cy="3676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2" name="Google Shape;402;p64"/>
          <p:cNvPicPr preferRelativeResize="0"/>
          <p:nvPr/>
        </p:nvPicPr>
        <p:blipFill>
          <a:blip r:embed="rId3">
            <a:alphaModFix/>
          </a:blip>
          <a:stretch>
            <a:fillRect/>
          </a:stretch>
        </p:blipFill>
        <p:spPr>
          <a:xfrm>
            <a:off x="373500" y="309125"/>
            <a:ext cx="8458800" cy="45252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of the KNNand TF-IDF Model</a:t>
            </a:r>
            <a:endParaRPr/>
          </a:p>
        </p:txBody>
      </p:sp>
      <p:sp>
        <p:nvSpPr>
          <p:cNvPr id="408" name="Google Shape;408;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9" name="Google Shape;409;p65"/>
          <p:cNvPicPr preferRelativeResize="0"/>
          <p:nvPr/>
        </p:nvPicPr>
        <p:blipFill>
          <a:blip r:embed="rId3">
            <a:alphaModFix/>
          </a:blip>
          <a:stretch>
            <a:fillRect/>
          </a:stretch>
        </p:blipFill>
        <p:spPr>
          <a:xfrm>
            <a:off x="370925" y="1226675"/>
            <a:ext cx="8405176" cy="31528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6" name="Google Shape;416;p66"/>
          <p:cNvPicPr preferRelativeResize="0"/>
          <p:nvPr/>
        </p:nvPicPr>
        <p:blipFill>
          <a:blip r:embed="rId3">
            <a:alphaModFix/>
          </a:blip>
          <a:stretch>
            <a:fillRect/>
          </a:stretch>
        </p:blipFill>
        <p:spPr>
          <a:xfrm>
            <a:off x="311700" y="288925"/>
            <a:ext cx="8520600" cy="42799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3" name="Google Shape;423;p67"/>
          <p:cNvPicPr preferRelativeResize="0"/>
          <p:nvPr/>
        </p:nvPicPr>
        <p:blipFill>
          <a:blip r:embed="rId3">
            <a:alphaModFix/>
          </a:blip>
          <a:stretch>
            <a:fillRect/>
          </a:stretch>
        </p:blipFill>
        <p:spPr>
          <a:xfrm>
            <a:off x="311700" y="1152475"/>
            <a:ext cx="8520600" cy="3416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EVALUATION</a:t>
            </a:r>
            <a:endParaRPr/>
          </a:p>
        </p:txBody>
      </p:sp>
      <p:sp>
        <p:nvSpPr>
          <p:cNvPr id="429" name="Google Shape;429;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4292E"/>
                </a:solidFill>
                <a:highlight>
                  <a:srgbClr val="FFFFFF"/>
                </a:highlight>
              </a:rPr>
              <a:t>In the web application user can provide ratings to the each and every research paper he was </a:t>
            </a:r>
            <a:r>
              <a:rPr lang="en">
                <a:solidFill>
                  <a:srgbClr val="24292E"/>
                </a:solidFill>
                <a:highlight>
                  <a:srgbClr val="FFFFFF"/>
                </a:highlight>
              </a:rPr>
              <a:t>referred</a:t>
            </a:r>
            <a:r>
              <a:rPr lang="en">
                <a:solidFill>
                  <a:srgbClr val="24292E"/>
                </a:solidFill>
                <a:highlight>
                  <a:srgbClr val="FFFFFF"/>
                </a:highlight>
              </a:rPr>
              <a:t> to. </a:t>
            </a:r>
            <a:endParaRPr>
              <a:solidFill>
                <a:srgbClr val="24292E"/>
              </a:solidFill>
              <a:highlight>
                <a:srgbClr val="FFFFFF"/>
              </a:highlight>
            </a:endParaRPr>
          </a:p>
          <a:p>
            <a:pPr indent="0" lvl="0" marL="0" rtl="0" algn="l">
              <a:spcBef>
                <a:spcPts val="1600"/>
              </a:spcBef>
              <a:spcAft>
                <a:spcPts val="0"/>
              </a:spcAft>
              <a:buClr>
                <a:schemeClr val="dk1"/>
              </a:buClr>
              <a:buSzPts val="1100"/>
              <a:buFont typeface="Arial"/>
              <a:buNone/>
            </a:pPr>
            <a:r>
              <a:t/>
            </a:r>
            <a:endParaRPr>
              <a:solidFill>
                <a:srgbClr val="24292E"/>
              </a:solidFill>
              <a:highlight>
                <a:srgbClr val="FFFFFF"/>
              </a:highlight>
            </a:endParaRPr>
          </a:p>
          <a:p>
            <a:pPr indent="0" lvl="0" marL="0" rtl="0" algn="l">
              <a:spcBef>
                <a:spcPts val="1600"/>
              </a:spcBef>
              <a:spcAft>
                <a:spcPts val="0"/>
              </a:spcAft>
              <a:buClr>
                <a:schemeClr val="dk1"/>
              </a:buClr>
              <a:buSzPts val="1100"/>
              <a:buFont typeface="Arial"/>
              <a:buNone/>
            </a:pPr>
            <a:r>
              <a:rPr lang="en">
                <a:solidFill>
                  <a:srgbClr val="24292E"/>
                </a:solidFill>
                <a:highlight>
                  <a:srgbClr val="FFFFFF"/>
                </a:highlight>
              </a:rPr>
              <a:t>Users will give rating to the recommendations generated by algorithms through a web interface and the algorithm with the highest average rating is considered as the best algorithm.</a:t>
            </a:r>
            <a:endParaRPr>
              <a:solidFill>
                <a:srgbClr val="24292E"/>
              </a:solidFill>
              <a:highlight>
                <a:srgbClr val="FFFFFF"/>
              </a:highlight>
            </a:endParaRPr>
          </a:p>
          <a:p>
            <a:pPr indent="0" lvl="0" marL="0" rtl="0" algn="l">
              <a:spcBef>
                <a:spcPts val="1600"/>
              </a:spcBef>
              <a:spcAft>
                <a:spcPts val="1600"/>
              </a:spcAft>
              <a:buNone/>
            </a:pPr>
            <a:r>
              <a:t/>
            </a:r>
            <a:endParaRPr>
              <a:solidFill>
                <a:srgbClr val="24292E"/>
              </a:solidFill>
              <a:highlight>
                <a:srgbClr val="FFFFFF"/>
              </a:high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2743200" rtl="0" algn="l">
              <a:spcBef>
                <a:spcPts val="0"/>
              </a:spcBef>
              <a:spcAft>
                <a:spcPts val="0"/>
              </a:spcAft>
              <a:buNone/>
            </a:pPr>
            <a:r>
              <a:rPr lang="en"/>
              <a:t>Conclusion</a:t>
            </a:r>
            <a:endParaRPr/>
          </a:p>
        </p:txBody>
      </p:sp>
      <p:sp>
        <p:nvSpPr>
          <p:cNvPr id="435" name="Google Shape;435;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successfully  implemented the research paper recommendation based on hybrid and multi model approaches. Moreover provided the detail analysis and comparison report of total 4 models </a:t>
            </a:r>
            <a:r>
              <a:rPr lang="en"/>
              <a:t>(KNN, TFIDF, Word-Vector and Hybrid). Our experimental evaluation and study shows that hybrid based approach provides better recommendation.</a:t>
            </a:r>
            <a:endParaRPr/>
          </a:p>
          <a:p>
            <a:pPr indent="0" lvl="0" marL="0" rtl="0" algn="l">
              <a:spcBef>
                <a:spcPts val="1600"/>
              </a:spcBef>
              <a:spcAft>
                <a:spcPts val="16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70"/>
          <p:cNvSpPr txBox="1"/>
          <p:nvPr>
            <p:ph type="title"/>
          </p:nvPr>
        </p:nvSpPr>
        <p:spPr>
          <a:xfrm>
            <a:off x="311700" y="1331525"/>
            <a:ext cx="8520600" cy="313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600"/>
              <a:t>Thank you</a:t>
            </a:r>
            <a:endParaRPr sz="9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8"/>
          <p:cNvSpPr txBox="1"/>
          <p:nvPr>
            <p:ph type="ctrTitle"/>
          </p:nvPr>
        </p:nvSpPr>
        <p:spPr>
          <a:xfrm>
            <a:off x="767901" y="309925"/>
            <a:ext cx="7745700" cy="47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  Implementation </a:t>
            </a:r>
            <a:r>
              <a:rPr lang="en" sz="3600"/>
              <a:t>Block Diagram</a:t>
            </a:r>
            <a:endParaRPr sz="3600"/>
          </a:p>
        </p:txBody>
      </p:sp>
      <p:pic>
        <p:nvPicPr>
          <p:cNvPr id="84" name="Google Shape;84;p18"/>
          <p:cNvPicPr preferRelativeResize="0"/>
          <p:nvPr/>
        </p:nvPicPr>
        <p:blipFill>
          <a:blip r:embed="rId3">
            <a:alphaModFix/>
          </a:blip>
          <a:stretch>
            <a:fillRect/>
          </a:stretch>
        </p:blipFill>
        <p:spPr>
          <a:xfrm>
            <a:off x="152400" y="934825"/>
            <a:ext cx="8749326" cy="4056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9"/>
          <p:cNvSpPr txBox="1"/>
          <p:nvPr>
            <p:ph idx="1" type="subTitle"/>
          </p:nvPr>
        </p:nvSpPr>
        <p:spPr>
          <a:xfrm>
            <a:off x="221925" y="307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Hybrid RS Architecture Diagram</a:t>
            </a:r>
            <a:endParaRPr/>
          </a:p>
        </p:txBody>
      </p:sp>
      <p:sp>
        <p:nvSpPr>
          <p:cNvPr id="90" name="Google Shape;90;p19"/>
          <p:cNvSpPr txBox="1"/>
          <p:nvPr/>
        </p:nvSpPr>
        <p:spPr>
          <a:xfrm>
            <a:off x="519300" y="4269675"/>
            <a:ext cx="80862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Content based Recommendation system output is sent to </a:t>
            </a:r>
            <a:r>
              <a:rPr lang="en"/>
              <a:t>Collaborative</a:t>
            </a:r>
            <a:r>
              <a:rPr lang="en"/>
              <a:t> Filtering approach </a:t>
            </a:r>
            <a:endParaRPr/>
          </a:p>
        </p:txBody>
      </p:sp>
      <p:pic>
        <p:nvPicPr>
          <p:cNvPr id="91" name="Google Shape;91;p19"/>
          <p:cNvPicPr preferRelativeResize="0"/>
          <p:nvPr/>
        </p:nvPicPr>
        <p:blipFill>
          <a:blip r:embed="rId3">
            <a:alphaModFix/>
          </a:blip>
          <a:stretch>
            <a:fillRect/>
          </a:stretch>
        </p:blipFill>
        <p:spPr>
          <a:xfrm>
            <a:off x="152400" y="1252275"/>
            <a:ext cx="8861098" cy="2864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20"/>
          <p:cNvSpPr txBox="1"/>
          <p:nvPr>
            <p:ph idx="1" type="subTitle"/>
          </p:nvPr>
        </p:nvSpPr>
        <p:spPr>
          <a:xfrm>
            <a:off x="311700" y="141100"/>
            <a:ext cx="8520600" cy="459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Page Rank Architecture</a:t>
            </a:r>
            <a:endParaRPr/>
          </a:p>
        </p:txBody>
      </p:sp>
      <p:pic>
        <p:nvPicPr>
          <p:cNvPr id="97" name="Google Shape;97;p20"/>
          <p:cNvPicPr preferRelativeResize="0"/>
          <p:nvPr/>
        </p:nvPicPr>
        <p:blipFill>
          <a:blip r:embed="rId3">
            <a:alphaModFix/>
          </a:blip>
          <a:stretch>
            <a:fillRect/>
          </a:stretch>
        </p:blipFill>
        <p:spPr>
          <a:xfrm>
            <a:off x="228900" y="769550"/>
            <a:ext cx="8520600" cy="4258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Acquire Data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